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2" r:id="rId4"/>
    <p:sldId id="259" r:id="rId5"/>
    <p:sldId id="257" r:id="rId6"/>
    <p:sldId id="258" r:id="rId7"/>
    <p:sldId id="261" r:id="rId8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BB58F-677B-4040-8C76-C16DDD9042AD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BD813-1E5C-479D-9584-C2C7AA55E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D813-1E5C-479D-9584-C2C7AA55EEF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06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CA21B-7AE2-8F7F-99F4-ABD561A99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31858D-28F7-DE8B-DFA4-D94531D2E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F06F191-E9D2-5E04-EB81-C9B1EDC1B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74114D-176B-DF13-C496-2EC7C0B49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D813-1E5C-479D-9584-C2C7AA55EEF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4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CD74-C1B9-88F3-3A58-7F415A3E3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C6DFE7B-64DB-FD68-4D52-BC733A782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3EEEA7D-5A9C-E7D6-952A-C4851E75A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C4940-C731-86A9-1E8E-6378D1F51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D813-1E5C-479D-9584-C2C7AA55EEF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866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66778-8E19-EA5A-B103-A7F504515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C6D5896-DEB4-BF77-3562-37320B1C7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203F47F-E8A1-8606-B871-A92E71206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E938FC-1E7B-CA5B-668B-28ED480EA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D813-1E5C-479D-9584-C2C7AA55EEF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877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00D34-D9F9-E15D-B6B8-907445374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FF20456-E8DF-D13A-D573-7EE74D3FD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7DEF3EF-C3FD-F02F-8D97-857A19108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D5C5DF-23B4-C308-6F50-AA0B7A194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BD813-1E5C-479D-9584-C2C7AA55EEF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15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BD813-1E5C-479D-9584-C2C7AA55EEF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06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D268E3-2443-6CBB-01AD-6E8660480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648FDF8-2ED7-E3B9-3A7A-98B1CFE65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85ED77-69F9-4CF7-1F03-DF9D5F02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E1EF-B8CB-415D-9DD7-0ADF59A792C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B5C4B9-65EA-C15F-2ECE-0EFF97A6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CADB64-C73F-CD6F-E9A3-071029C7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ED3-03E5-4BDB-AF18-378FD3BFC2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86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A47F67-F8D8-E1B6-3CF8-CB9E1959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37AA3D1-1A84-2A2C-E215-38510F024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98D93C-DC49-C415-7012-F39542E2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E1EF-B8CB-415D-9DD7-0ADF59A792C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68E0B-91FB-EB65-339B-A978AE11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978283-8975-8806-D296-5FB91235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ED3-03E5-4BDB-AF18-378FD3BFC2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79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240230A-62E3-0096-DB16-2E7C28C7D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B35F73-B630-24E5-00DA-DB5150AD1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76D1CC-67B6-A316-B9C6-02A9B30C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E1EF-B8CB-415D-9DD7-0ADF59A792C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1971F7-31CF-3C11-62D0-9AD4F63E9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92EF04-63E3-238B-8D6F-1516544E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ED3-03E5-4BDB-AF18-378FD3BFC2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90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94C73D-AD12-514F-6915-46B1D946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4D0931-D1FF-83C6-9D73-ED7C16F3F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1268B6-465C-84AE-4715-C0CC763D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E1EF-B8CB-415D-9DD7-0ADF59A792C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01E0B8-5CA4-1998-C794-4E1B194C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47E0C2-0DF3-37A9-3C07-94756493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ED3-03E5-4BDB-AF18-378FD3BFC2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6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8F32C0-C3E2-0808-FF13-B84C3724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4640FC-5C5C-A3FF-68DB-74710E0E2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B55BBA-64D2-4226-5670-778BF530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E1EF-B8CB-415D-9DD7-0ADF59A792C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A9F36D-61B7-2DC8-AC22-14967226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94FCE5-DD80-93DF-27A4-626234CE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ED3-03E5-4BDB-AF18-378FD3BFC2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97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501EC4-72C3-6706-7288-55FAD259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8D41D5-4962-09CF-86B2-F99F1F578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E38CD1-8E52-73EE-55D1-D35A4B28D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18B60A-A1A0-6E43-CDAE-DA4B74DE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E1EF-B8CB-415D-9DD7-0ADF59A792C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C34AA5-9F64-61AE-C49E-F3A2DB4A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093C1D-1113-B3E5-0ABF-4EEBC8FBE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ED3-03E5-4BDB-AF18-378FD3BFC2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42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33E050-2BC4-F513-6AAE-9F7E23F8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EF1CC2-F00A-D031-8935-7BC81401A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3B1E2E-07D6-D21A-EACD-12291217C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416545-7286-4235-EA84-232BE7627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9CF4BD4-B5C8-ABFA-954C-8D8CAD470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BB81C5C-AAB0-9C88-8598-10355AF6E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E1EF-B8CB-415D-9DD7-0ADF59A792C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524F29A-957B-CB33-D8E6-4F017204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71F3F46-D5A8-E394-7D18-A9F0ECD1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ED3-03E5-4BDB-AF18-378FD3BFC2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19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CB7BC-4F89-2734-1AF4-10069427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FA99426-AC04-0514-7308-8A3428A8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E1EF-B8CB-415D-9DD7-0ADF59A792C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714D71F-A952-1BC4-C6D2-9A6953A9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C27904-6406-DF4E-5EC6-5EA4AF44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ED3-03E5-4BDB-AF18-378FD3BFC2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83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C0DB1F5-2E19-4F21-0A30-8B67B46A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E1EF-B8CB-415D-9DD7-0ADF59A792C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4109FD1-7358-F585-F090-7D45818E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FAE277-B4B4-2BCB-2621-3766028F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ED3-03E5-4BDB-AF18-378FD3BFC2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06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C001D-D064-BBD8-A0AC-8CA31C73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BC127D-48D4-8979-F08F-0B6EB9A6B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D1D32A-AD29-8B64-8A31-22ED2430B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047814-0FEC-80D9-A59E-50E7D5A3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E1EF-B8CB-415D-9DD7-0ADF59A792C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BD28AA-1BDE-4C2D-9F92-3D4698CE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A81446-3B9E-3A6E-491B-ED281C2D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ED3-03E5-4BDB-AF18-378FD3BFC2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37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7F1887-CEB9-E317-8A2A-86C7C269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5C76018-413A-F3E2-B98C-788EA9CA7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342CC3-E9B3-3341-8998-44B0EF437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5EE709-DDB4-5BAA-6DE0-911F9846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E1EF-B8CB-415D-9DD7-0ADF59A792C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029D4B-BAFE-F927-4D30-95A2714F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EF43A3-720F-6B8E-491D-71032B91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C1ED3-03E5-4BDB-AF18-378FD3BFC2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32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B40508-9FF2-52D9-E40D-0297E516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F6F7BD-FF11-0932-9823-D1CE4BF64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A531D3-A6E9-1389-A2A2-3E267697D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E1EF-B8CB-415D-9DD7-0ADF59A792C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0A8D0C-50FB-1AB6-AB12-DB2D0754D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E8473D-8009-3EB0-2B43-350AF3CF4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1ED3-03E5-4BDB-AF18-378FD3BFC2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54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.emf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.emf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.emf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7.jp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8.emf"/><Relationship Id="rId10" Type="http://schemas.openxmlformats.org/officeDocument/2006/relationships/image" Target="../media/image11.jpg"/><Relationship Id="rId4" Type="http://schemas.openxmlformats.org/officeDocument/2006/relationships/package" Target="../embeddings/Microsoft_Excel_Worksheet3.xlsx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7.jp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12.emf"/><Relationship Id="rId10" Type="http://schemas.openxmlformats.org/officeDocument/2006/relationships/image" Target="../media/image11.jpg"/><Relationship Id="rId4" Type="http://schemas.openxmlformats.org/officeDocument/2006/relationships/package" Target="../embeddings/Microsoft_Excel_Worksheet5.xlsx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package" Target="../embeddings/Microsoft_Excel_Worksheet6.xlsx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7.xlsx"/><Relationship Id="rId4" Type="http://schemas.openxmlformats.org/officeDocument/2006/relationships/image" Target="../media/image14.em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49ED4ED-F563-0FCD-0415-C544DF5EFEA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8FDDFB49-3E70-040D-66EF-62ABB9CF5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165304"/>
              </p:ext>
            </p:extLst>
          </p:nvPr>
        </p:nvGraphicFramePr>
        <p:xfrm>
          <a:off x="7527733" y="979488"/>
          <a:ext cx="4495800" cy="452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595082" imgH="2987250" progId="Excel.Sheet.12">
                  <p:embed/>
                </p:oleObj>
              </mc:Choice>
              <mc:Fallback>
                <p:oleObj name="Worksheet" r:id="rId3" imgW="4595082" imgH="2987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7733" y="979488"/>
                        <a:ext cx="4495800" cy="452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02D878C1-0331-CDE9-86AC-E199BD1DB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317009"/>
              </p:ext>
            </p:extLst>
          </p:nvPr>
        </p:nvGraphicFramePr>
        <p:xfrm>
          <a:off x="3405726" y="979488"/>
          <a:ext cx="3925888" cy="217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963958" imgH="1615650" progId="Excel.Sheet.12">
                  <p:embed/>
                </p:oleObj>
              </mc:Choice>
              <mc:Fallback>
                <p:oleObj name="Worksheet" r:id="rId5" imgW="2963958" imgH="16156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5726" y="979488"/>
                        <a:ext cx="3925888" cy="2175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3C4438D-08B8-67A1-8D30-57624DD8B4EC}"/>
              </a:ext>
            </a:extLst>
          </p:cNvPr>
          <p:cNvSpPr/>
          <p:nvPr/>
        </p:nvSpPr>
        <p:spPr>
          <a:xfrm>
            <a:off x="0" y="5540069"/>
            <a:ext cx="12192000" cy="13179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DD7C0C2-061D-4EC2-D04A-1B4E5A25BB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36" y="5540069"/>
            <a:ext cx="2653364" cy="1317931"/>
          </a:xfrm>
          <a:prstGeom prst="rect">
            <a:avLst/>
          </a:prstGeom>
        </p:spPr>
      </p:pic>
      <p:sp>
        <p:nvSpPr>
          <p:cNvPr id="19" name="楕円 18">
            <a:extLst>
              <a:ext uri="{FF2B5EF4-FFF2-40B4-BE49-F238E27FC236}">
                <a16:creationId xmlns:a16="http://schemas.microsoft.com/office/drawing/2014/main" id="{BA70E45E-C7F3-C869-5D5E-F035DE543E21}"/>
              </a:ext>
            </a:extLst>
          </p:cNvPr>
          <p:cNvSpPr/>
          <p:nvPr/>
        </p:nvSpPr>
        <p:spPr>
          <a:xfrm>
            <a:off x="121863" y="5741834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お問合せ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3EA091C-4FA0-B755-F9B4-F1871325D11F}"/>
              </a:ext>
            </a:extLst>
          </p:cNvPr>
          <p:cNvSpPr/>
          <p:nvPr/>
        </p:nvSpPr>
        <p:spPr>
          <a:xfrm>
            <a:off x="6709060" y="5557181"/>
            <a:ext cx="2796498" cy="1294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加盟団体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東北地区不動産公正取引協議会加盟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（一社）岩手県宅地建物取引業協会会員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免許番号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宅地建物取引業　岩手県知事（</a:t>
            </a:r>
            <a:r>
              <a:rPr lang="en-US" altLang="ja-JP" sz="1000" dirty="0">
                <a:solidFill>
                  <a:schemeClr val="tx1"/>
                </a:solidFill>
              </a:rPr>
              <a:t>4</a:t>
            </a:r>
            <a:r>
              <a:rPr kumimoji="1" lang="ja-JP" altLang="en-US" sz="1000" dirty="0">
                <a:solidFill>
                  <a:schemeClr val="tx1"/>
                </a:solidFill>
              </a:rPr>
              <a:t>）第</a:t>
            </a:r>
            <a:r>
              <a:rPr kumimoji="1" lang="en-US" altLang="ja-JP" sz="1000" dirty="0">
                <a:solidFill>
                  <a:schemeClr val="tx1"/>
                </a:solidFill>
              </a:rPr>
              <a:t>2407</a:t>
            </a:r>
            <a:r>
              <a:rPr kumimoji="1" lang="ja-JP" altLang="en-US" sz="1000" dirty="0">
                <a:solidFill>
                  <a:schemeClr val="tx1"/>
                </a:solidFill>
              </a:rPr>
              <a:t>号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住所：岩手県一関市末広</a:t>
            </a:r>
            <a:r>
              <a:rPr kumimoji="1" lang="en-US" altLang="ja-JP" sz="1000" dirty="0">
                <a:solidFill>
                  <a:schemeClr val="tx1"/>
                </a:solidFill>
              </a:rPr>
              <a:t>1</a:t>
            </a:r>
            <a:r>
              <a:rPr kumimoji="1" lang="ja-JP" altLang="en-US" sz="1000" dirty="0">
                <a:solidFill>
                  <a:schemeClr val="tx1"/>
                </a:solidFill>
              </a:rPr>
              <a:t>丁目</a:t>
            </a:r>
            <a:r>
              <a:rPr kumimoji="1" lang="en-US" altLang="ja-JP" sz="1000" dirty="0">
                <a:solidFill>
                  <a:schemeClr val="tx1"/>
                </a:solidFill>
              </a:rPr>
              <a:t>7</a:t>
            </a:r>
            <a:r>
              <a:rPr kumimoji="1" lang="ja-JP" altLang="en-US" sz="1000" dirty="0">
                <a:solidFill>
                  <a:schemeClr val="tx1"/>
                </a:solidFill>
              </a:rPr>
              <a:t>番</a:t>
            </a:r>
            <a:r>
              <a:rPr kumimoji="1" lang="en-US" altLang="ja-JP" sz="1000" dirty="0">
                <a:solidFill>
                  <a:schemeClr val="tx1"/>
                </a:solidFill>
              </a:rPr>
              <a:t>38</a:t>
            </a:r>
            <a:r>
              <a:rPr kumimoji="1" lang="ja-JP" altLang="en-US" sz="1000" dirty="0">
                <a:solidFill>
                  <a:schemeClr val="tx1"/>
                </a:solidFill>
              </a:rPr>
              <a:t>号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en-US" altLang="ja-JP" sz="1000" dirty="0">
                <a:solidFill>
                  <a:schemeClr val="tx1"/>
                </a:solidFill>
              </a:rPr>
              <a:t>FAX</a:t>
            </a:r>
            <a:r>
              <a:rPr kumimoji="1" lang="ja-JP" altLang="en-US" sz="1000" dirty="0">
                <a:solidFill>
                  <a:schemeClr val="tx1"/>
                </a:solidFill>
              </a:rPr>
              <a:t>：</a:t>
            </a:r>
            <a:r>
              <a:rPr kumimoji="1" lang="en-US" altLang="ja-JP" sz="1000" dirty="0">
                <a:solidFill>
                  <a:schemeClr val="tx1"/>
                </a:solidFill>
              </a:rPr>
              <a:t>0191‐34‐4007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en-US" altLang="ja-JP" sz="1000" dirty="0">
                <a:solidFill>
                  <a:schemeClr val="tx1"/>
                </a:solidFill>
              </a:rPr>
              <a:t>Mail:  info@seicohome.co.jp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6BC969B-4DCE-08A8-9E0F-8DFA7A44212F}"/>
              </a:ext>
            </a:extLst>
          </p:cNvPr>
          <p:cNvSpPr/>
          <p:nvPr/>
        </p:nvSpPr>
        <p:spPr>
          <a:xfrm>
            <a:off x="-892629" y="100514"/>
            <a:ext cx="100366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栗原市若柳字川北欠宅地分譲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845CDAD-05B3-C977-6317-3EF71E4D14A1}"/>
              </a:ext>
            </a:extLst>
          </p:cNvPr>
          <p:cNvSpPr/>
          <p:nvPr/>
        </p:nvSpPr>
        <p:spPr>
          <a:xfrm>
            <a:off x="8153400" y="324601"/>
            <a:ext cx="39264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2025</a:t>
            </a:r>
            <a:r>
              <a:rPr lang="ja-JP" alt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年夏完成</a:t>
            </a:r>
          </a:p>
        </p:txBody>
      </p:sp>
      <p:sp>
        <p:nvSpPr>
          <p:cNvPr id="3" name="テキスト ボックス 8">
            <a:extLst>
              <a:ext uri="{FF2B5EF4-FFF2-40B4-BE49-F238E27FC236}">
                <a16:creationId xmlns:a16="http://schemas.microsoft.com/office/drawing/2014/main" id="{8397ED9B-668C-1EB7-356F-6E70C1CF2140}"/>
              </a:ext>
            </a:extLst>
          </p:cNvPr>
          <p:cNvSpPr txBox="1"/>
          <p:nvPr/>
        </p:nvSpPr>
        <p:spPr>
          <a:xfrm>
            <a:off x="10795690" y="39167"/>
            <a:ext cx="1524000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100" dirty="0">
                <a:latin typeface="+mj-ea"/>
                <a:ea typeface="+mj-ea"/>
              </a:rPr>
              <a:t>2025</a:t>
            </a:r>
            <a:r>
              <a:rPr kumimoji="1" lang="ja-JP" altLang="en-US" sz="1100" dirty="0">
                <a:latin typeface="+mj-ea"/>
                <a:ea typeface="+mj-ea"/>
              </a:rPr>
              <a:t>年</a:t>
            </a:r>
            <a:r>
              <a:rPr lang="en-US" altLang="ja-JP" dirty="0">
                <a:latin typeface="+mj-ea"/>
                <a:ea typeface="+mj-ea"/>
              </a:rPr>
              <a:t>10</a:t>
            </a:r>
            <a:r>
              <a:rPr kumimoji="1" lang="ja-JP" altLang="en-US" sz="1100" dirty="0">
                <a:latin typeface="+mj-ea"/>
                <a:ea typeface="+mj-ea"/>
              </a:rPr>
              <a:t>月</a:t>
            </a:r>
            <a:r>
              <a:rPr lang="en-US" altLang="ja-JP" dirty="0">
                <a:latin typeface="+mj-ea"/>
                <a:ea typeface="+mj-ea"/>
              </a:rPr>
              <a:t>06</a:t>
            </a:r>
            <a:r>
              <a:rPr kumimoji="1" lang="ja-JP" altLang="en-US" sz="1100" dirty="0">
                <a:latin typeface="+mj-ea"/>
                <a:ea typeface="+mj-ea"/>
              </a:rPr>
              <a:t>日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30E0997-80B1-7D78-D415-A9986B0D95D2}"/>
              </a:ext>
            </a:extLst>
          </p:cNvPr>
          <p:cNvSpPr/>
          <p:nvPr/>
        </p:nvSpPr>
        <p:spPr>
          <a:xfrm>
            <a:off x="1247810" y="5710480"/>
            <a:ext cx="4431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株式会社セイコウ</a:t>
            </a:r>
            <a:br>
              <a:rPr kumimoji="1" lang="en-US" altLang="ja-JP" sz="32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32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TEL:0191‐34‐7007</a:t>
            </a:r>
            <a:endParaRPr kumimoji="1" lang="ja-JP" altLang="en-US" sz="32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E40C765-F725-9E7D-0FC5-9453CB017A40}"/>
              </a:ext>
            </a:extLst>
          </p:cNvPr>
          <p:cNvGrpSpPr/>
          <p:nvPr/>
        </p:nvGrpSpPr>
        <p:grpSpPr>
          <a:xfrm>
            <a:off x="107232" y="1161844"/>
            <a:ext cx="3227794" cy="3882512"/>
            <a:chOff x="107232" y="1161844"/>
            <a:chExt cx="3227794" cy="3882512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738BDBA6-3773-4F0A-842C-5EA3A3544997}"/>
                </a:ext>
              </a:extLst>
            </p:cNvPr>
            <p:cNvGrpSpPr/>
            <p:nvPr/>
          </p:nvGrpSpPr>
          <p:grpSpPr>
            <a:xfrm>
              <a:off x="607754" y="2009279"/>
              <a:ext cx="667651" cy="707218"/>
              <a:chOff x="607754" y="2009279"/>
              <a:chExt cx="667651" cy="707218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7D64633-C3EE-1618-B5F8-A95494099921}"/>
                  </a:ext>
                </a:extLst>
              </p:cNvPr>
              <p:cNvSpPr txBox="1"/>
              <p:nvPr/>
            </p:nvSpPr>
            <p:spPr>
              <a:xfrm rot="21414611">
                <a:off x="607754" y="2347165"/>
                <a:ext cx="6676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  </a:t>
                </a:r>
                <a:r>
                  <a:rPr kumimoji="1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220</a:t>
                </a:r>
                <a:r>
                  <a:rPr kumimoji="1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㎡</a:t>
                </a:r>
                <a:endPara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（</a:t>
                </a:r>
                <a:r>
                  <a:rPr kumimoji="1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66</a:t>
                </a:r>
                <a:r>
                  <a:rPr kumimoji="1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坪）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A1D94A2-0541-E430-A226-35C326D8CA7E}"/>
                  </a:ext>
                </a:extLst>
              </p:cNvPr>
              <p:cNvSpPr txBox="1"/>
              <p:nvPr/>
            </p:nvSpPr>
            <p:spPr>
              <a:xfrm rot="21414611">
                <a:off x="707711" y="2009279"/>
                <a:ext cx="2693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C</a:t>
                </a:r>
                <a:endParaRPr kumimoji="1" lang="ja-JP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HGP創英角ﾎﾟｯﾌﾟ体" panose="040B0A00000000000000" pitchFamily="50" charset="-128"/>
                </a:endParaRPr>
              </a:p>
            </p:txBody>
          </p:sp>
        </p:grp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26FA3400-B657-32D5-3A92-684440019918}"/>
                </a:ext>
              </a:extLst>
            </p:cNvPr>
            <p:cNvGrpSpPr/>
            <p:nvPr/>
          </p:nvGrpSpPr>
          <p:grpSpPr>
            <a:xfrm>
              <a:off x="107232" y="1161844"/>
              <a:ext cx="3227794" cy="3882512"/>
              <a:chOff x="107232" y="1161844"/>
              <a:chExt cx="3227794" cy="3882512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E230DDE0-5F47-02EE-9C0E-53144F36E75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891942">
                <a:off x="5432" y="1714763"/>
                <a:ext cx="3431393" cy="3227794"/>
                <a:chOff x="3139089" y="628195"/>
                <a:chExt cx="6794091" cy="6390968"/>
              </a:xfrm>
            </p:grpSpPr>
            <p:grpSp>
              <p:nvGrpSpPr>
                <p:cNvPr id="8" name="グループ化 7">
                  <a:extLst>
                    <a:ext uri="{FF2B5EF4-FFF2-40B4-BE49-F238E27FC236}">
                      <a16:creationId xmlns:a16="http://schemas.microsoft.com/office/drawing/2014/main" id="{0851E1AC-31C0-D6B1-C1D4-F99AC9D3BF99}"/>
                    </a:ext>
                  </a:extLst>
                </p:cNvPr>
                <p:cNvGrpSpPr/>
                <p:nvPr/>
              </p:nvGrpSpPr>
              <p:grpSpPr>
                <a:xfrm>
                  <a:off x="3139089" y="628195"/>
                  <a:ext cx="6794091" cy="6390968"/>
                  <a:chOff x="1504335" y="619432"/>
                  <a:chExt cx="6794091" cy="6390968"/>
                </a:xfrm>
              </p:grpSpPr>
              <p:sp>
                <p:nvSpPr>
                  <p:cNvPr id="11" name="フリーフォーム: 図形 10">
                    <a:extLst>
                      <a:ext uri="{FF2B5EF4-FFF2-40B4-BE49-F238E27FC236}">
                        <a16:creationId xmlns:a16="http://schemas.microsoft.com/office/drawing/2014/main" id="{8DE0A211-01FC-4A94-66B6-7A30C240C11D}"/>
                      </a:ext>
                    </a:extLst>
                  </p:cNvPr>
                  <p:cNvSpPr/>
                  <p:nvPr/>
                </p:nvSpPr>
                <p:spPr>
                  <a:xfrm>
                    <a:off x="1504335" y="619432"/>
                    <a:ext cx="6794091" cy="6027174"/>
                  </a:xfrm>
                  <a:custGeom>
                    <a:avLst/>
                    <a:gdLst>
                      <a:gd name="connsiteX0" fmla="*/ 58994 w 6794091"/>
                      <a:gd name="connsiteY0" fmla="*/ 1907458 h 6027174"/>
                      <a:gd name="connsiteX1" fmla="*/ 5565059 w 6794091"/>
                      <a:gd name="connsiteY1" fmla="*/ 0 h 6027174"/>
                      <a:gd name="connsiteX2" fmla="*/ 6794091 w 6794091"/>
                      <a:gd name="connsiteY2" fmla="*/ 3726426 h 6027174"/>
                      <a:gd name="connsiteX3" fmla="*/ 1789471 w 6794091"/>
                      <a:gd name="connsiteY3" fmla="*/ 5270091 h 6027174"/>
                      <a:gd name="connsiteX4" fmla="*/ 1868130 w 6794091"/>
                      <a:gd name="connsiteY4" fmla="*/ 5525729 h 6027174"/>
                      <a:gd name="connsiteX5" fmla="*/ 0 w 6794091"/>
                      <a:gd name="connsiteY5" fmla="*/ 6027174 h 6027174"/>
                      <a:gd name="connsiteX6" fmla="*/ 58994 w 6794091"/>
                      <a:gd name="connsiteY6" fmla="*/ 1907458 h 6027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94091" h="6027174">
                        <a:moveTo>
                          <a:pt x="58994" y="1907458"/>
                        </a:moveTo>
                        <a:lnTo>
                          <a:pt x="5565059" y="0"/>
                        </a:lnTo>
                        <a:lnTo>
                          <a:pt x="6794091" y="3726426"/>
                        </a:lnTo>
                        <a:lnTo>
                          <a:pt x="1789471" y="5270091"/>
                        </a:lnTo>
                        <a:lnTo>
                          <a:pt x="1868130" y="5525729"/>
                        </a:lnTo>
                        <a:lnTo>
                          <a:pt x="0" y="6027174"/>
                        </a:lnTo>
                        <a:lnTo>
                          <a:pt x="58994" y="1907458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4" name="直線コネクタ 13">
                    <a:extLst>
                      <a:ext uri="{FF2B5EF4-FFF2-40B4-BE49-F238E27FC236}">
                        <a16:creationId xmlns:a16="http://schemas.microsoft.com/office/drawing/2014/main" id="{140616F9-9C11-6610-3A45-0DCB0105F2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47060" y="1988820"/>
                    <a:ext cx="493334" cy="1584797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線コネクタ 15">
                    <a:extLst>
                      <a:ext uri="{FF2B5EF4-FFF2-40B4-BE49-F238E27FC236}">
                        <a16:creationId xmlns:a16="http://schemas.microsoft.com/office/drawing/2014/main" id="{17E98182-C015-DF12-3179-4799BB16F0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960" y="1322070"/>
                    <a:ext cx="440710" cy="1402080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コネクタ 16">
                    <a:extLst>
                      <a:ext uri="{FF2B5EF4-FFF2-40B4-BE49-F238E27FC236}">
                        <a16:creationId xmlns:a16="http://schemas.microsoft.com/office/drawing/2014/main" id="{94739EB1-7D17-B4AF-1A10-5BC0CCDA46B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15940" y="2611120"/>
                    <a:ext cx="2123440" cy="665480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線コネクタ 17">
                    <a:extLst>
                      <a:ext uri="{FF2B5EF4-FFF2-40B4-BE49-F238E27FC236}">
                        <a16:creationId xmlns:a16="http://schemas.microsoft.com/office/drawing/2014/main" id="{B926A52A-212D-3DA6-0046-BB01DA5EA900}"/>
                      </a:ext>
                    </a:extLst>
                  </p:cNvPr>
                  <p:cNvCxnSpPr>
                    <a:cxnSpLocks/>
                    <a:endCxn id="9" idx="4"/>
                  </p:cNvCxnSpPr>
                  <p:nvPr/>
                </p:nvCxnSpPr>
                <p:spPr>
                  <a:xfrm flipH="1" flipV="1">
                    <a:off x="5791962" y="3795897"/>
                    <a:ext cx="361950" cy="1192663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>
                    <a:extLst>
                      <a:ext uri="{FF2B5EF4-FFF2-40B4-BE49-F238E27FC236}">
                        <a16:creationId xmlns:a16="http://schemas.microsoft.com/office/drawing/2014/main" id="{FC9548CD-6573-846F-203A-E984C6A7B553}"/>
                      </a:ext>
                    </a:extLst>
                  </p:cNvPr>
                  <p:cNvCxnSpPr>
                    <a:cxnSpLocks/>
                    <a:endCxn id="11" idx="3"/>
                  </p:cNvCxnSpPr>
                  <p:nvPr/>
                </p:nvCxnSpPr>
                <p:spPr>
                  <a:xfrm>
                    <a:off x="3291840" y="4330700"/>
                    <a:ext cx="1966" cy="1558823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コネクタ 24">
                    <a:extLst>
                      <a:ext uri="{FF2B5EF4-FFF2-40B4-BE49-F238E27FC236}">
                        <a16:creationId xmlns:a16="http://schemas.microsoft.com/office/drawing/2014/main" id="{81D9F8C0-241B-09C4-952A-0DBB540B6F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504335" y="1760220"/>
                    <a:ext cx="73005" cy="5250180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フリーフォーム: 図形 8">
                  <a:extLst>
                    <a:ext uri="{FF2B5EF4-FFF2-40B4-BE49-F238E27FC236}">
                      <a16:creationId xmlns:a16="http://schemas.microsoft.com/office/drawing/2014/main" id="{CED57C7C-DD0B-2CFF-D1AC-2AA7A89BBE3C}"/>
                    </a:ext>
                  </a:extLst>
                </p:cNvPr>
                <p:cNvSpPr/>
                <p:nvPr/>
              </p:nvSpPr>
              <p:spPr>
                <a:xfrm>
                  <a:off x="3159516" y="2717540"/>
                  <a:ext cx="4267200" cy="2418080"/>
                </a:xfrm>
                <a:custGeom>
                  <a:avLst/>
                  <a:gdLst>
                    <a:gd name="connsiteX0" fmla="*/ 15240 w 4267200"/>
                    <a:gd name="connsiteY0" fmla="*/ 1264920 h 2418080"/>
                    <a:gd name="connsiteX1" fmla="*/ 238760 w 4267200"/>
                    <a:gd name="connsiteY1" fmla="*/ 1437640 h 2418080"/>
                    <a:gd name="connsiteX2" fmla="*/ 3764280 w 4267200"/>
                    <a:gd name="connsiteY2" fmla="*/ 325120 h 2418080"/>
                    <a:gd name="connsiteX3" fmla="*/ 3926840 w 4267200"/>
                    <a:gd name="connsiteY3" fmla="*/ 0 h 2418080"/>
                    <a:gd name="connsiteX4" fmla="*/ 4267200 w 4267200"/>
                    <a:gd name="connsiteY4" fmla="*/ 1087120 h 2418080"/>
                    <a:gd name="connsiteX5" fmla="*/ 3962400 w 4267200"/>
                    <a:gd name="connsiteY5" fmla="*/ 939800 h 2418080"/>
                    <a:gd name="connsiteX6" fmla="*/ 228600 w 4267200"/>
                    <a:gd name="connsiteY6" fmla="*/ 2098040 h 2418080"/>
                    <a:gd name="connsiteX7" fmla="*/ 0 w 4267200"/>
                    <a:gd name="connsiteY7" fmla="*/ 2418080 h 2418080"/>
                    <a:gd name="connsiteX8" fmla="*/ 15240 w 4267200"/>
                    <a:gd name="connsiteY8" fmla="*/ 1264920 h 2418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2418080">
                      <a:moveTo>
                        <a:pt x="15240" y="1264920"/>
                      </a:moveTo>
                      <a:lnTo>
                        <a:pt x="238760" y="1437640"/>
                      </a:lnTo>
                      <a:lnTo>
                        <a:pt x="3764280" y="325120"/>
                      </a:lnTo>
                      <a:lnTo>
                        <a:pt x="3926840" y="0"/>
                      </a:lnTo>
                      <a:lnTo>
                        <a:pt x="4267200" y="1087120"/>
                      </a:lnTo>
                      <a:lnTo>
                        <a:pt x="3962400" y="939800"/>
                      </a:lnTo>
                      <a:lnTo>
                        <a:pt x="228600" y="2098040"/>
                      </a:lnTo>
                      <a:lnTo>
                        <a:pt x="0" y="2418080"/>
                      </a:lnTo>
                      <a:lnTo>
                        <a:pt x="15240" y="126492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D67DC936-01C7-4AEE-E4EC-3E56A5CA4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1597760">
                <a:off x="243950" y="1161844"/>
                <a:ext cx="498930" cy="498930"/>
              </a:xfrm>
              <a:prstGeom prst="rect">
                <a:avLst/>
              </a:prstGeom>
            </p:spPr>
          </p:pic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B4D523D-F7EC-8A45-4B86-C0A05709B405}"/>
                  </a:ext>
                </a:extLst>
              </p:cNvPr>
              <p:cNvSpPr txBox="1"/>
              <p:nvPr/>
            </p:nvSpPr>
            <p:spPr>
              <a:xfrm rot="21202892">
                <a:off x="1463246" y="3548351"/>
                <a:ext cx="353943" cy="1139094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kumimoji="1" lang="ja-JP" altLang="en-US" sz="11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位 置 指 定 道 路</a:t>
                </a:r>
              </a:p>
            </p:txBody>
          </p:sp>
        </p:grp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C3C8FA8E-BE1C-AD2B-E75B-FEE31667D408}"/>
                </a:ext>
              </a:extLst>
            </p:cNvPr>
            <p:cNvSpPr txBox="1"/>
            <p:nvPr/>
          </p:nvSpPr>
          <p:spPr>
            <a:xfrm>
              <a:off x="598421" y="2388955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298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lang="en-US" altLang="ja-JP" sz="900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90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DAC9858-23B9-A685-9F39-802FD9D154CF}"/>
                </a:ext>
              </a:extLst>
            </p:cNvPr>
            <p:cNvSpPr txBox="1"/>
            <p:nvPr/>
          </p:nvSpPr>
          <p:spPr>
            <a:xfrm>
              <a:off x="740288" y="2081549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D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95ACF01F-74D7-2F5B-A3B2-8F2EB5255C45}"/>
                </a:ext>
              </a:extLst>
            </p:cNvPr>
            <p:cNvSpPr txBox="1"/>
            <p:nvPr/>
          </p:nvSpPr>
          <p:spPr>
            <a:xfrm>
              <a:off x="665114" y="3447504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215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65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30513F21-6F72-B004-DCC1-BAC08FEB3C74}"/>
                </a:ext>
              </a:extLst>
            </p:cNvPr>
            <p:cNvSpPr txBox="1"/>
            <p:nvPr/>
          </p:nvSpPr>
          <p:spPr>
            <a:xfrm>
              <a:off x="818411" y="3162958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C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97DB1A2-4FD9-6C37-E558-21E540A90E40}"/>
                </a:ext>
              </a:extLst>
            </p:cNvPr>
            <p:cNvSpPr txBox="1"/>
            <p:nvPr/>
          </p:nvSpPr>
          <p:spPr>
            <a:xfrm>
              <a:off x="1591721" y="2320715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264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lang="en-US" altLang="ja-JP" sz="900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79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F78D8AD7-282C-F976-AB26-58C675B509E9}"/>
                </a:ext>
              </a:extLst>
            </p:cNvPr>
            <p:cNvSpPr txBox="1"/>
            <p:nvPr/>
          </p:nvSpPr>
          <p:spPr>
            <a:xfrm>
              <a:off x="1756448" y="2020929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E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67ABC8BF-0198-BC45-E9A9-58C48BD8AF14}"/>
                </a:ext>
              </a:extLst>
            </p:cNvPr>
            <p:cNvSpPr txBox="1"/>
            <p:nvPr/>
          </p:nvSpPr>
          <p:spPr>
            <a:xfrm>
              <a:off x="1978256" y="4673799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208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63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B1093945-08BB-4E9E-87E5-C27D1CFF8A53}"/>
                </a:ext>
              </a:extLst>
            </p:cNvPr>
            <p:cNvSpPr txBox="1"/>
            <p:nvPr/>
          </p:nvSpPr>
          <p:spPr>
            <a:xfrm rot="21414611">
              <a:off x="2112503" y="4385443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G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5CE13F0B-88B6-9B18-9DC9-3A26D047833C}"/>
                </a:ext>
              </a:extLst>
            </p:cNvPr>
            <p:cNvSpPr txBox="1"/>
            <p:nvPr/>
          </p:nvSpPr>
          <p:spPr>
            <a:xfrm>
              <a:off x="781543" y="4393230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208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63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E7C72368-6BE6-6973-DBD9-99EBE89F8930}"/>
                </a:ext>
              </a:extLst>
            </p:cNvPr>
            <p:cNvSpPr txBox="1"/>
            <p:nvPr/>
          </p:nvSpPr>
          <p:spPr>
            <a:xfrm rot="21414611">
              <a:off x="938650" y="4108684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B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D08D9FEF-6CA8-793D-9AA7-7B631B4794AF}"/>
                </a:ext>
              </a:extLst>
            </p:cNvPr>
            <p:cNvSpPr txBox="1"/>
            <p:nvPr/>
          </p:nvSpPr>
          <p:spPr>
            <a:xfrm>
              <a:off x="1812406" y="3523985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268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lang="en-US" altLang="ja-JP" sz="900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81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AB431066-B095-E0D4-4C20-8C6F51B47C0F}"/>
                </a:ext>
              </a:extLst>
            </p:cNvPr>
            <p:cNvSpPr txBox="1"/>
            <p:nvPr/>
          </p:nvSpPr>
          <p:spPr>
            <a:xfrm>
              <a:off x="1977133" y="3231819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F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1D64BCCA-F02A-C176-24FB-F344C87E0F66}"/>
                </a:ext>
              </a:extLst>
            </p:cNvPr>
            <p:cNvSpPr txBox="1"/>
            <p:nvPr/>
          </p:nvSpPr>
          <p:spPr>
            <a:xfrm rot="21221529">
              <a:off x="1446121" y="3354781"/>
              <a:ext cx="2693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a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56" name="図 55">
            <a:extLst>
              <a:ext uri="{FF2B5EF4-FFF2-40B4-BE49-F238E27FC236}">
                <a16:creationId xmlns:a16="http://schemas.microsoft.com/office/drawing/2014/main" id="{56641A64-6FBB-F670-81AB-68788B5183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07" y="3231617"/>
            <a:ext cx="2976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6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B95B32-0A9A-367F-F5E2-10515A29A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B128672-7978-98CC-2836-771AD1D9169F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FB5FCBB2-28D2-4906-182C-B01C80F864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7733" y="979488"/>
          <a:ext cx="4495800" cy="452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595082" imgH="2987250" progId="Excel.Sheet.12">
                  <p:embed/>
                </p:oleObj>
              </mc:Choice>
              <mc:Fallback>
                <p:oleObj name="Worksheet" r:id="rId3" imgW="4595082" imgH="2987250" progId="Excel.Shee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8FDDFB49-3E70-040D-66EF-62ABB9CF5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7733" y="979488"/>
                        <a:ext cx="4495800" cy="452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02C1FEF0-0371-CCC5-2884-3D91F482A0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5726" y="979488"/>
          <a:ext cx="3925888" cy="217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963958" imgH="1615650" progId="Excel.Sheet.12">
                  <p:embed/>
                </p:oleObj>
              </mc:Choice>
              <mc:Fallback>
                <p:oleObj name="Worksheet" r:id="rId5" imgW="2963958" imgH="1615650" progId="Excel.Shee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02D878C1-0331-CDE9-86AC-E199BD1DB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5726" y="979488"/>
                        <a:ext cx="3925888" cy="2175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79C6BF7-ED5F-7911-BEB2-8EABD82CDA8B}"/>
              </a:ext>
            </a:extLst>
          </p:cNvPr>
          <p:cNvSpPr/>
          <p:nvPr/>
        </p:nvSpPr>
        <p:spPr>
          <a:xfrm>
            <a:off x="0" y="5540069"/>
            <a:ext cx="12192000" cy="13179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C38680C-30F0-02A6-0E5A-348BC80DD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36" y="5540069"/>
            <a:ext cx="2653364" cy="1317931"/>
          </a:xfrm>
          <a:prstGeom prst="rect">
            <a:avLst/>
          </a:prstGeom>
        </p:spPr>
      </p:pic>
      <p:sp>
        <p:nvSpPr>
          <p:cNvPr id="19" name="楕円 18">
            <a:extLst>
              <a:ext uri="{FF2B5EF4-FFF2-40B4-BE49-F238E27FC236}">
                <a16:creationId xmlns:a16="http://schemas.microsoft.com/office/drawing/2014/main" id="{5E66985D-0CFE-D059-90D5-3094C96235F2}"/>
              </a:ext>
            </a:extLst>
          </p:cNvPr>
          <p:cNvSpPr/>
          <p:nvPr/>
        </p:nvSpPr>
        <p:spPr>
          <a:xfrm>
            <a:off x="121863" y="5741834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お問合せ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1B21D5E-A5DB-1D94-DECD-D7F829E55AAE}"/>
              </a:ext>
            </a:extLst>
          </p:cNvPr>
          <p:cNvSpPr/>
          <p:nvPr/>
        </p:nvSpPr>
        <p:spPr>
          <a:xfrm>
            <a:off x="6709060" y="5557181"/>
            <a:ext cx="2796498" cy="1294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加盟団体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東北地区不動産公正取引協議会加盟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（一社）岩手県宅地建物取引業協会会員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免許番号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宅地建物取引業　岩手県知事（</a:t>
            </a:r>
            <a:r>
              <a:rPr lang="en-US" altLang="ja-JP" sz="1000" dirty="0">
                <a:solidFill>
                  <a:schemeClr val="tx1"/>
                </a:solidFill>
              </a:rPr>
              <a:t>4</a:t>
            </a:r>
            <a:r>
              <a:rPr kumimoji="1" lang="ja-JP" altLang="en-US" sz="1000" dirty="0">
                <a:solidFill>
                  <a:schemeClr val="tx1"/>
                </a:solidFill>
              </a:rPr>
              <a:t>）第</a:t>
            </a:r>
            <a:r>
              <a:rPr kumimoji="1" lang="en-US" altLang="ja-JP" sz="1000" dirty="0">
                <a:solidFill>
                  <a:schemeClr val="tx1"/>
                </a:solidFill>
              </a:rPr>
              <a:t>2407</a:t>
            </a:r>
            <a:r>
              <a:rPr kumimoji="1" lang="ja-JP" altLang="en-US" sz="1000" dirty="0">
                <a:solidFill>
                  <a:schemeClr val="tx1"/>
                </a:solidFill>
              </a:rPr>
              <a:t>号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住所：岩手県一関市末広</a:t>
            </a:r>
            <a:r>
              <a:rPr kumimoji="1" lang="en-US" altLang="ja-JP" sz="1000" dirty="0">
                <a:solidFill>
                  <a:schemeClr val="tx1"/>
                </a:solidFill>
              </a:rPr>
              <a:t>1</a:t>
            </a:r>
            <a:r>
              <a:rPr kumimoji="1" lang="ja-JP" altLang="en-US" sz="1000" dirty="0">
                <a:solidFill>
                  <a:schemeClr val="tx1"/>
                </a:solidFill>
              </a:rPr>
              <a:t>丁目</a:t>
            </a:r>
            <a:r>
              <a:rPr kumimoji="1" lang="en-US" altLang="ja-JP" sz="1000" dirty="0">
                <a:solidFill>
                  <a:schemeClr val="tx1"/>
                </a:solidFill>
              </a:rPr>
              <a:t>7</a:t>
            </a:r>
            <a:r>
              <a:rPr kumimoji="1" lang="ja-JP" altLang="en-US" sz="1000" dirty="0">
                <a:solidFill>
                  <a:schemeClr val="tx1"/>
                </a:solidFill>
              </a:rPr>
              <a:t>番</a:t>
            </a:r>
            <a:r>
              <a:rPr kumimoji="1" lang="en-US" altLang="ja-JP" sz="1000" dirty="0">
                <a:solidFill>
                  <a:schemeClr val="tx1"/>
                </a:solidFill>
              </a:rPr>
              <a:t>38</a:t>
            </a:r>
            <a:r>
              <a:rPr kumimoji="1" lang="ja-JP" altLang="en-US" sz="1000" dirty="0">
                <a:solidFill>
                  <a:schemeClr val="tx1"/>
                </a:solidFill>
              </a:rPr>
              <a:t>号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en-US" altLang="ja-JP" sz="1000" dirty="0">
                <a:solidFill>
                  <a:schemeClr val="tx1"/>
                </a:solidFill>
              </a:rPr>
              <a:t>FAX</a:t>
            </a:r>
            <a:r>
              <a:rPr kumimoji="1" lang="ja-JP" altLang="en-US" sz="1000" dirty="0">
                <a:solidFill>
                  <a:schemeClr val="tx1"/>
                </a:solidFill>
              </a:rPr>
              <a:t>：</a:t>
            </a:r>
            <a:r>
              <a:rPr kumimoji="1" lang="en-US" altLang="ja-JP" sz="1000" dirty="0">
                <a:solidFill>
                  <a:schemeClr val="tx1"/>
                </a:solidFill>
              </a:rPr>
              <a:t>0191‐34‐4007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en-US" altLang="ja-JP" sz="1000" dirty="0">
                <a:solidFill>
                  <a:schemeClr val="tx1"/>
                </a:solidFill>
              </a:rPr>
              <a:t>Mail:  info@seicohome.co.jp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EEE56A1-A2C0-3751-4A6B-21F413947F85}"/>
              </a:ext>
            </a:extLst>
          </p:cNvPr>
          <p:cNvSpPr/>
          <p:nvPr/>
        </p:nvSpPr>
        <p:spPr>
          <a:xfrm>
            <a:off x="-892629" y="100514"/>
            <a:ext cx="100366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栗原市若柳字川北欠宅地分譲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357EDF0-F833-6244-72FD-ECE0D0F9177E}"/>
              </a:ext>
            </a:extLst>
          </p:cNvPr>
          <p:cNvSpPr/>
          <p:nvPr/>
        </p:nvSpPr>
        <p:spPr>
          <a:xfrm>
            <a:off x="8153400" y="324601"/>
            <a:ext cx="39264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2025</a:t>
            </a:r>
            <a:r>
              <a:rPr lang="ja-JP" alt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年夏完成</a:t>
            </a:r>
          </a:p>
        </p:txBody>
      </p:sp>
      <p:sp>
        <p:nvSpPr>
          <p:cNvPr id="3" name="テキスト ボックス 8">
            <a:extLst>
              <a:ext uri="{FF2B5EF4-FFF2-40B4-BE49-F238E27FC236}">
                <a16:creationId xmlns:a16="http://schemas.microsoft.com/office/drawing/2014/main" id="{E120D737-9F0D-DD0D-EA34-CD5A9266B68C}"/>
              </a:ext>
            </a:extLst>
          </p:cNvPr>
          <p:cNvSpPr txBox="1"/>
          <p:nvPr/>
        </p:nvSpPr>
        <p:spPr>
          <a:xfrm>
            <a:off x="10795690" y="39167"/>
            <a:ext cx="1524000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100" dirty="0">
                <a:latin typeface="+mj-ea"/>
                <a:ea typeface="+mj-ea"/>
              </a:rPr>
              <a:t>2025</a:t>
            </a:r>
            <a:r>
              <a:rPr kumimoji="1" lang="ja-JP" altLang="en-US" sz="1100" dirty="0">
                <a:latin typeface="+mj-ea"/>
                <a:ea typeface="+mj-ea"/>
              </a:rPr>
              <a:t>年</a:t>
            </a:r>
            <a:r>
              <a:rPr kumimoji="1" lang="en-US" altLang="ja-JP" sz="1100" dirty="0">
                <a:latin typeface="+mj-ea"/>
                <a:ea typeface="+mj-ea"/>
              </a:rPr>
              <a:t>08</a:t>
            </a:r>
            <a:r>
              <a:rPr kumimoji="1" lang="ja-JP" altLang="en-US" sz="1100" dirty="0">
                <a:latin typeface="+mj-ea"/>
                <a:ea typeface="+mj-ea"/>
              </a:rPr>
              <a:t>月</a:t>
            </a:r>
            <a:r>
              <a:rPr kumimoji="1" lang="en-US" altLang="ja-JP" sz="1100" dirty="0">
                <a:latin typeface="+mj-ea"/>
                <a:ea typeface="+mj-ea"/>
              </a:rPr>
              <a:t>26</a:t>
            </a:r>
            <a:r>
              <a:rPr kumimoji="1" lang="ja-JP" altLang="en-US" sz="1100" dirty="0">
                <a:latin typeface="+mj-ea"/>
                <a:ea typeface="+mj-ea"/>
              </a:rPr>
              <a:t>日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F75C069-5ABA-F2E1-F7A7-BD7916371DC2}"/>
              </a:ext>
            </a:extLst>
          </p:cNvPr>
          <p:cNvSpPr/>
          <p:nvPr/>
        </p:nvSpPr>
        <p:spPr>
          <a:xfrm>
            <a:off x="1247810" y="5710480"/>
            <a:ext cx="4431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株式会社セイコウ</a:t>
            </a:r>
            <a:br>
              <a:rPr kumimoji="1" lang="en-US" altLang="ja-JP" sz="32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32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TEL:0191‐34‐7007</a:t>
            </a:r>
            <a:endParaRPr kumimoji="1" lang="ja-JP" altLang="en-US" sz="32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0B31E32-0242-48DB-5261-F7ACF5CA87E6}"/>
              </a:ext>
            </a:extLst>
          </p:cNvPr>
          <p:cNvGrpSpPr/>
          <p:nvPr/>
        </p:nvGrpSpPr>
        <p:grpSpPr>
          <a:xfrm>
            <a:off x="107232" y="1161844"/>
            <a:ext cx="3227794" cy="3882512"/>
            <a:chOff x="107232" y="1161844"/>
            <a:chExt cx="3227794" cy="3882512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E3401EB3-D96B-57F0-4B2F-53693EC0DFCD}"/>
                </a:ext>
              </a:extLst>
            </p:cNvPr>
            <p:cNvGrpSpPr/>
            <p:nvPr/>
          </p:nvGrpSpPr>
          <p:grpSpPr>
            <a:xfrm>
              <a:off x="607754" y="2009279"/>
              <a:ext cx="667651" cy="707218"/>
              <a:chOff x="607754" y="2009279"/>
              <a:chExt cx="667651" cy="707218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B22C171-7D24-2BD3-5BCD-0C6FD35ADE2C}"/>
                  </a:ext>
                </a:extLst>
              </p:cNvPr>
              <p:cNvSpPr txBox="1"/>
              <p:nvPr/>
            </p:nvSpPr>
            <p:spPr>
              <a:xfrm rot="21414611">
                <a:off x="607754" y="2347165"/>
                <a:ext cx="6676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  </a:t>
                </a:r>
                <a:r>
                  <a:rPr kumimoji="1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220</a:t>
                </a:r>
                <a:r>
                  <a:rPr kumimoji="1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㎡</a:t>
                </a:r>
                <a:endPara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（</a:t>
                </a:r>
                <a:r>
                  <a:rPr kumimoji="1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66</a:t>
                </a:r>
                <a:r>
                  <a:rPr kumimoji="1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坪）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ED91B5A-8FAF-D472-7BBC-9F90D6153E85}"/>
                  </a:ext>
                </a:extLst>
              </p:cNvPr>
              <p:cNvSpPr txBox="1"/>
              <p:nvPr/>
            </p:nvSpPr>
            <p:spPr>
              <a:xfrm rot="21414611">
                <a:off x="707711" y="2009279"/>
                <a:ext cx="2693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C</a:t>
                </a:r>
                <a:endParaRPr kumimoji="1" lang="ja-JP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HGP創英角ﾎﾟｯﾌﾟ体" panose="040B0A00000000000000" pitchFamily="50" charset="-128"/>
                </a:endParaRPr>
              </a:p>
            </p:txBody>
          </p:sp>
        </p:grp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370B5952-3907-0418-6835-64E8FAEF8931}"/>
                </a:ext>
              </a:extLst>
            </p:cNvPr>
            <p:cNvGrpSpPr/>
            <p:nvPr/>
          </p:nvGrpSpPr>
          <p:grpSpPr>
            <a:xfrm>
              <a:off x="107232" y="1161844"/>
              <a:ext cx="3227794" cy="3882512"/>
              <a:chOff x="107232" y="1161844"/>
              <a:chExt cx="3227794" cy="3882512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177A956F-FF35-F40B-197D-9FF52B28E37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891942">
                <a:off x="5432" y="1714763"/>
                <a:ext cx="3431393" cy="3227794"/>
                <a:chOff x="3139089" y="628195"/>
                <a:chExt cx="6794091" cy="6390968"/>
              </a:xfrm>
            </p:grpSpPr>
            <p:grpSp>
              <p:nvGrpSpPr>
                <p:cNvPr id="8" name="グループ化 7">
                  <a:extLst>
                    <a:ext uri="{FF2B5EF4-FFF2-40B4-BE49-F238E27FC236}">
                      <a16:creationId xmlns:a16="http://schemas.microsoft.com/office/drawing/2014/main" id="{95A0B861-A0AE-D3F4-0E2D-5572189CD367}"/>
                    </a:ext>
                  </a:extLst>
                </p:cNvPr>
                <p:cNvGrpSpPr/>
                <p:nvPr/>
              </p:nvGrpSpPr>
              <p:grpSpPr>
                <a:xfrm>
                  <a:off x="3139089" y="628195"/>
                  <a:ext cx="6794091" cy="6390968"/>
                  <a:chOff x="1504335" y="619432"/>
                  <a:chExt cx="6794091" cy="6390968"/>
                </a:xfrm>
              </p:grpSpPr>
              <p:sp>
                <p:nvSpPr>
                  <p:cNvPr id="11" name="フリーフォーム: 図形 10">
                    <a:extLst>
                      <a:ext uri="{FF2B5EF4-FFF2-40B4-BE49-F238E27FC236}">
                        <a16:creationId xmlns:a16="http://schemas.microsoft.com/office/drawing/2014/main" id="{8B908ACD-0A80-75F5-AABB-EEAA7DEFB979}"/>
                      </a:ext>
                    </a:extLst>
                  </p:cNvPr>
                  <p:cNvSpPr/>
                  <p:nvPr/>
                </p:nvSpPr>
                <p:spPr>
                  <a:xfrm>
                    <a:off x="1504335" y="619432"/>
                    <a:ext cx="6794091" cy="6027174"/>
                  </a:xfrm>
                  <a:custGeom>
                    <a:avLst/>
                    <a:gdLst>
                      <a:gd name="connsiteX0" fmla="*/ 58994 w 6794091"/>
                      <a:gd name="connsiteY0" fmla="*/ 1907458 h 6027174"/>
                      <a:gd name="connsiteX1" fmla="*/ 5565059 w 6794091"/>
                      <a:gd name="connsiteY1" fmla="*/ 0 h 6027174"/>
                      <a:gd name="connsiteX2" fmla="*/ 6794091 w 6794091"/>
                      <a:gd name="connsiteY2" fmla="*/ 3726426 h 6027174"/>
                      <a:gd name="connsiteX3" fmla="*/ 1789471 w 6794091"/>
                      <a:gd name="connsiteY3" fmla="*/ 5270091 h 6027174"/>
                      <a:gd name="connsiteX4" fmla="*/ 1868130 w 6794091"/>
                      <a:gd name="connsiteY4" fmla="*/ 5525729 h 6027174"/>
                      <a:gd name="connsiteX5" fmla="*/ 0 w 6794091"/>
                      <a:gd name="connsiteY5" fmla="*/ 6027174 h 6027174"/>
                      <a:gd name="connsiteX6" fmla="*/ 58994 w 6794091"/>
                      <a:gd name="connsiteY6" fmla="*/ 1907458 h 6027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94091" h="6027174">
                        <a:moveTo>
                          <a:pt x="58994" y="1907458"/>
                        </a:moveTo>
                        <a:lnTo>
                          <a:pt x="5565059" y="0"/>
                        </a:lnTo>
                        <a:lnTo>
                          <a:pt x="6794091" y="3726426"/>
                        </a:lnTo>
                        <a:lnTo>
                          <a:pt x="1789471" y="5270091"/>
                        </a:lnTo>
                        <a:lnTo>
                          <a:pt x="1868130" y="5525729"/>
                        </a:lnTo>
                        <a:lnTo>
                          <a:pt x="0" y="6027174"/>
                        </a:lnTo>
                        <a:lnTo>
                          <a:pt x="58994" y="1907458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4" name="直線コネクタ 13">
                    <a:extLst>
                      <a:ext uri="{FF2B5EF4-FFF2-40B4-BE49-F238E27FC236}">
                        <a16:creationId xmlns:a16="http://schemas.microsoft.com/office/drawing/2014/main" id="{5C9FB086-2DD7-B2FD-3941-1D606D9A56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47060" y="1988820"/>
                    <a:ext cx="493334" cy="1584797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線コネクタ 15">
                    <a:extLst>
                      <a:ext uri="{FF2B5EF4-FFF2-40B4-BE49-F238E27FC236}">
                        <a16:creationId xmlns:a16="http://schemas.microsoft.com/office/drawing/2014/main" id="{8FF254D0-5798-B6FD-6EAE-656D3FB968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960" y="1322070"/>
                    <a:ext cx="440710" cy="1402080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コネクタ 16">
                    <a:extLst>
                      <a:ext uri="{FF2B5EF4-FFF2-40B4-BE49-F238E27FC236}">
                        <a16:creationId xmlns:a16="http://schemas.microsoft.com/office/drawing/2014/main" id="{38022478-7858-FB5B-89EC-FFDF9519B3B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15940" y="2611120"/>
                    <a:ext cx="2123440" cy="665480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線コネクタ 17">
                    <a:extLst>
                      <a:ext uri="{FF2B5EF4-FFF2-40B4-BE49-F238E27FC236}">
                        <a16:creationId xmlns:a16="http://schemas.microsoft.com/office/drawing/2014/main" id="{AA139803-FFFB-DE29-5E75-B645B575968C}"/>
                      </a:ext>
                    </a:extLst>
                  </p:cNvPr>
                  <p:cNvCxnSpPr>
                    <a:cxnSpLocks/>
                    <a:endCxn id="9" idx="4"/>
                  </p:cNvCxnSpPr>
                  <p:nvPr/>
                </p:nvCxnSpPr>
                <p:spPr>
                  <a:xfrm flipH="1" flipV="1">
                    <a:off x="5791962" y="3795897"/>
                    <a:ext cx="361950" cy="1192663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>
                    <a:extLst>
                      <a:ext uri="{FF2B5EF4-FFF2-40B4-BE49-F238E27FC236}">
                        <a16:creationId xmlns:a16="http://schemas.microsoft.com/office/drawing/2014/main" id="{C1723C31-AA8C-359E-2FEA-3C76240696C2}"/>
                      </a:ext>
                    </a:extLst>
                  </p:cNvPr>
                  <p:cNvCxnSpPr>
                    <a:cxnSpLocks/>
                    <a:endCxn id="11" idx="3"/>
                  </p:cNvCxnSpPr>
                  <p:nvPr/>
                </p:nvCxnSpPr>
                <p:spPr>
                  <a:xfrm>
                    <a:off x="3291840" y="4330700"/>
                    <a:ext cx="1966" cy="1558823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コネクタ 24">
                    <a:extLst>
                      <a:ext uri="{FF2B5EF4-FFF2-40B4-BE49-F238E27FC236}">
                        <a16:creationId xmlns:a16="http://schemas.microsoft.com/office/drawing/2014/main" id="{40A907E6-D726-A705-5A7A-1941CF4B83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504335" y="1760220"/>
                    <a:ext cx="73005" cy="5250180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フリーフォーム: 図形 8">
                  <a:extLst>
                    <a:ext uri="{FF2B5EF4-FFF2-40B4-BE49-F238E27FC236}">
                      <a16:creationId xmlns:a16="http://schemas.microsoft.com/office/drawing/2014/main" id="{6FE2D3EC-ED69-6C85-D63C-6F0D7EBD0C2B}"/>
                    </a:ext>
                  </a:extLst>
                </p:cNvPr>
                <p:cNvSpPr/>
                <p:nvPr/>
              </p:nvSpPr>
              <p:spPr>
                <a:xfrm>
                  <a:off x="3159516" y="2717540"/>
                  <a:ext cx="4267200" cy="2418080"/>
                </a:xfrm>
                <a:custGeom>
                  <a:avLst/>
                  <a:gdLst>
                    <a:gd name="connsiteX0" fmla="*/ 15240 w 4267200"/>
                    <a:gd name="connsiteY0" fmla="*/ 1264920 h 2418080"/>
                    <a:gd name="connsiteX1" fmla="*/ 238760 w 4267200"/>
                    <a:gd name="connsiteY1" fmla="*/ 1437640 h 2418080"/>
                    <a:gd name="connsiteX2" fmla="*/ 3764280 w 4267200"/>
                    <a:gd name="connsiteY2" fmla="*/ 325120 h 2418080"/>
                    <a:gd name="connsiteX3" fmla="*/ 3926840 w 4267200"/>
                    <a:gd name="connsiteY3" fmla="*/ 0 h 2418080"/>
                    <a:gd name="connsiteX4" fmla="*/ 4267200 w 4267200"/>
                    <a:gd name="connsiteY4" fmla="*/ 1087120 h 2418080"/>
                    <a:gd name="connsiteX5" fmla="*/ 3962400 w 4267200"/>
                    <a:gd name="connsiteY5" fmla="*/ 939800 h 2418080"/>
                    <a:gd name="connsiteX6" fmla="*/ 228600 w 4267200"/>
                    <a:gd name="connsiteY6" fmla="*/ 2098040 h 2418080"/>
                    <a:gd name="connsiteX7" fmla="*/ 0 w 4267200"/>
                    <a:gd name="connsiteY7" fmla="*/ 2418080 h 2418080"/>
                    <a:gd name="connsiteX8" fmla="*/ 15240 w 4267200"/>
                    <a:gd name="connsiteY8" fmla="*/ 1264920 h 2418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2418080">
                      <a:moveTo>
                        <a:pt x="15240" y="1264920"/>
                      </a:moveTo>
                      <a:lnTo>
                        <a:pt x="238760" y="1437640"/>
                      </a:lnTo>
                      <a:lnTo>
                        <a:pt x="3764280" y="325120"/>
                      </a:lnTo>
                      <a:lnTo>
                        <a:pt x="3926840" y="0"/>
                      </a:lnTo>
                      <a:lnTo>
                        <a:pt x="4267200" y="1087120"/>
                      </a:lnTo>
                      <a:lnTo>
                        <a:pt x="3962400" y="939800"/>
                      </a:lnTo>
                      <a:lnTo>
                        <a:pt x="228600" y="2098040"/>
                      </a:lnTo>
                      <a:lnTo>
                        <a:pt x="0" y="2418080"/>
                      </a:lnTo>
                      <a:lnTo>
                        <a:pt x="15240" y="126492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7466B742-3F45-1245-6F84-23CC2D028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1597760">
                <a:off x="243950" y="1161844"/>
                <a:ext cx="498930" cy="498930"/>
              </a:xfrm>
              <a:prstGeom prst="rect">
                <a:avLst/>
              </a:prstGeom>
            </p:spPr>
          </p:pic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8BDC1C2-FBB1-F969-776E-D818A3F74D87}"/>
                  </a:ext>
                </a:extLst>
              </p:cNvPr>
              <p:cNvSpPr txBox="1"/>
              <p:nvPr/>
            </p:nvSpPr>
            <p:spPr>
              <a:xfrm rot="21202892">
                <a:off x="1463246" y="3548351"/>
                <a:ext cx="353943" cy="1139094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kumimoji="1" lang="ja-JP" altLang="en-US" sz="11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位 置 指 定 道 路</a:t>
                </a:r>
              </a:p>
            </p:txBody>
          </p:sp>
        </p:grp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96230FF6-A514-B158-EB5E-39F6A0B8C7CC}"/>
                </a:ext>
              </a:extLst>
            </p:cNvPr>
            <p:cNvSpPr txBox="1"/>
            <p:nvPr/>
          </p:nvSpPr>
          <p:spPr>
            <a:xfrm>
              <a:off x="598421" y="2388955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298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lang="en-US" altLang="ja-JP" sz="900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90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8DF35BFB-4148-1869-B625-6CBA8FDD2048}"/>
                </a:ext>
              </a:extLst>
            </p:cNvPr>
            <p:cNvSpPr txBox="1"/>
            <p:nvPr/>
          </p:nvSpPr>
          <p:spPr>
            <a:xfrm>
              <a:off x="740288" y="2081549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D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A1FAD57C-F1C0-2A09-6E6A-773FF83F9862}"/>
                </a:ext>
              </a:extLst>
            </p:cNvPr>
            <p:cNvSpPr txBox="1"/>
            <p:nvPr/>
          </p:nvSpPr>
          <p:spPr>
            <a:xfrm>
              <a:off x="665114" y="3447504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215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65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8FBCE6B1-B625-661A-5631-15109957C78F}"/>
                </a:ext>
              </a:extLst>
            </p:cNvPr>
            <p:cNvSpPr txBox="1"/>
            <p:nvPr/>
          </p:nvSpPr>
          <p:spPr>
            <a:xfrm>
              <a:off x="818411" y="3162958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C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8D77F28C-535C-3B3D-75F6-228A2D3EB83A}"/>
                </a:ext>
              </a:extLst>
            </p:cNvPr>
            <p:cNvSpPr txBox="1"/>
            <p:nvPr/>
          </p:nvSpPr>
          <p:spPr>
            <a:xfrm>
              <a:off x="1591721" y="2320715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264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lang="en-US" altLang="ja-JP" sz="900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79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E135E1FF-220C-82F7-D474-CE9FC69798BE}"/>
                </a:ext>
              </a:extLst>
            </p:cNvPr>
            <p:cNvSpPr txBox="1"/>
            <p:nvPr/>
          </p:nvSpPr>
          <p:spPr>
            <a:xfrm>
              <a:off x="1756448" y="2020929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E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4D57BF42-CCC7-D648-9D17-2DD42976B909}"/>
                </a:ext>
              </a:extLst>
            </p:cNvPr>
            <p:cNvSpPr txBox="1"/>
            <p:nvPr/>
          </p:nvSpPr>
          <p:spPr>
            <a:xfrm>
              <a:off x="1978256" y="4673799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208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63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EB92A1B9-B6DD-F964-FC2E-82869E3B3670}"/>
                </a:ext>
              </a:extLst>
            </p:cNvPr>
            <p:cNvSpPr txBox="1"/>
            <p:nvPr/>
          </p:nvSpPr>
          <p:spPr>
            <a:xfrm rot="21414611">
              <a:off x="2112503" y="4385443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G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C6F46C4C-3A0C-3AB1-96F5-5C6B453A6FFD}"/>
                </a:ext>
              </a:extLst>
            </p:cNvPr>
            <p:cNvSpPr txBox="1"/>
            <p:nvPr/>
          </p:nvSpPr>
          <p:spPr>
            <a:xfrm>
              <a:off x="781543" y="4393230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208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63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CA9BC46E-AB69-9D3D-2D72-904C6007E3EC}"/>
                </a:ext>
              </a:extLst>
            </p:cNvPr>
            <p:cNvSpPr txBox="1"/>
            <p:nvPr/>
          </p:nvSpPr>
          <p:spPr>
            <a:xfrm rot="21414611">
              <a:off x="938650" y="4108684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B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C27BB0AD-B293-9D67-1AD9-83171966654B}"/>
                </a:ext>
              </a:extLst>
            </p:cNvPr>
            <p:cNvSpPr txBox="1"/>
            <p:nvPr/>
          </p:nvSpPr>
          <p:spPr>
            <a:xfrm>
              <a:off x="1812406" y="3523985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268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lang="en-US" altLang="ja-JP" sz="900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81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0D65D1A3-961E-1C4A-6AA9-A6BE0FF50317}"/>
                </a:ext>
              </a:extLst>
            </p:cNvPr>
            <p:cNvSpPr txBox="1"/>
            <p:nvPr/>
          </p:nvSpPr>
          <p:spPr>
            <a:xfrm>
              <a:off x="1977133" y="3231819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F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09F8AC13-6ABA-FCE8-8C4F-BB807BD1E172}"/>
                </a:ext>
              </a:extLst>
            </p:cNvPr>
            <p:cNvSpPr txBox="1"/>
            <p:nvPr/>
          </p:nvSpPr>
          <p:spPr>
            <a:xfrm rot="21221529">
              <a:off x="1446121" y="3354781"/>
              <a:ext cx="2693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a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56" name="図 55">
            <a:extLst>
              <a:ext uri="{FF2B5EF4-FFF2-40B4-BE49-F238E27FC236}">
                <a16:creationId xmlns:a16="http://schemas.microsoft.com/office/drawing/2014/main" id="{884A585F-D3A8-251E-70F8-900A1E3852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07" y="3231617"/>
            <a:ext cx="2976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5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91EF8B-1F59-0A61-C3D2-B69752FC0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D88CFEF-56D8-FEA8-B852-9768E625E75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F148C07F-6001-D7A0-4C7E-96021BE5F7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7733" y="979488"/>
          <a:ext cx="4495800" cy="452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595082" imgH="2987250" progId="Excel.Sheet.12">
                  <p:embed/>
                </p:oleObj>
              </mc:Choice>
              <mc:Fallback>
                <p:oleObj name="Worksheet" r:id="rId3" imgW="4595082" imgH="2987250" progId="Excel.Shee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8FDDFB49-3E70-040D-66EF-62ABB9CF5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7733" y="979488"/>
                        <a:ext cx="4495800" cy="452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2DFC985F-155C-0B4E-96AA-F30540E733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5726" y="979488"/>
          <a:ext cx="3925888" cy="217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963958" imgH="1615650" progId="Excel.Sheet.12">
                  <p:embed/>
                </p:oleObj>
              </mc:Choice>
              <mc:Fallback>
                <p:oleObj name="Worksheet" r:id="rId5" imgW="2963958" imgH="1615650" progId="Excel.Shee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02D878C1-0331-CDE9-86AC-E199BD1DB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5726" y="979488"/>
                        <a:ext cx="3925888" cy="2175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B6BFBC8-4B54-B2B5-F419-6BFB79B97589}"/>
              </a:ext>
            </a:extLst>
          </p:cNvPr>
          <p:cNvSpPr/>
          <p:nvPr/>
        </p:nvSpPr>
        <p:spPr>
          <a:xfrm>
            <a:off x="0" y="5540069"/>
            <a:ext cx="12192000" cy="13179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5BF1DE1-C394-C0D9-9EDC-B835D5825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36" y="5540069"/>
            <a:ext cx="2653364" cy="1317931"/>
          </a:xfrm>
          <a:prstGeom prst="rect">
            <a:avLst/>
          </a:prstGeom>
        </p:spPr>
      </p:pic>
      <p:sp>
        <p:nvSpPr>
          <p:cNvPr id="19" name="楕円 18">
            <a:extLst>
              <a:ext uri="{FF2B5EF4-FFF2-40B4-BE49-F238E27FC236}">
                <a16:creationId xmlns:a16="http://schemas.microsoft.com/office/drawing/2014/main" id="{DF8B23B0-0E88-C484-F986-122A4C8A8872}"/>
              </a:ext>
            </a:extLst>
          </p:cNvPr>
          <p:cNvSpPr/>
          <p:nvPr/>
        </p:nvSpPr>
        <p:spPr>
          <a:xfrm>
            <a:off x="121863" y="5741834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お問合せ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BD5D6D3-465B-6887-1004-B192FDF22D63}"/>
              </a:ext>
            </a:extLst>
          </p:cNvPr>
          <p:cNvSpPr/>
          <p:nvPr/>
        </p:nvSpPr>
        <p:spPr>
          <a:xfrm>
            <a:off x="6709060" y="5557181"/>
            <a:ext cx="2796498" cy="1294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加盟団体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東北地区不動産公正取引協議会加盟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（一社）岩手県宅地建物取引業協会会員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免許番号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宅地建物取引業　岩手県知事（</a:t>
            </a:r>
            <a:r>
              <a:rPr kumimoji="1" lang="en-US" altLang="ja-JP" sz="1000" dirty="0">
                <a:solidFill>
                  <a:schemeClr val="tx1"/>
                </a:solidFill>
              </a:rPr>
              <a:t>3</a:t>
            </a:r>
            <a:r>
              <a:rPr kumimoji="1" lang="ja-JP" altLang="en-US" sz="1000" dirty="0">
                <a:solidFill>
                  <a:schemeClr val="tx1"/>
                </a:solidFill>
              </a:rPr>
              <a:t>）第</a:t>
            </a:r>
            <a:r>
              <a:rPr kumimoji="1" lang="en-US" altLang="ja-JP" sz="1000" dirty="0">
                <a:solidFill>
                  <a:schemeClr val="tx1"/>
                </a:solidFill>
              </a:rPr>
              <a:t>2407</a:t>
            </a:r>
            <a:r>
              <a:rPr kumimoji="1" lang="ja-JP" altLang="en-US" sz="1000" dirty="0">
                <a:solidFill>
                  <a:schemeClr val="tx1"/>
                </a:solidFill>
              </a:rPr>
              <a:t>号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住所：岩手県一関市末広</a:t>
            </a:r>
            <a:r>
              <a:rPr kumimoji="1" lang="en-US" altLang="ja-JP" sz="1000" dirty="0">
                <a:solidFill>
                  <a:schemeClr val="tx1"/>
                </a:solidFill>
              </a:rPr>
              <a:t>1</a:t>
            </a:r>
            <a:r>
              <a:rPr kumimoji="1" lang="ja-JP" altLang="en-US" sz="1000" dirty="0">
                <a:solidFill>
                  <a:schemeClr val="tx1"/>
                </a:solidFill>
              </a:rPr>
              <a:t>丁目</a:t>
            </a:r>
            <a:r>
              <a:rPr kumimoji="1" lang="en-US" altLang="ja-JP" sz="1000" dirty="0">
                <a:solidFill>
                  <a:schemeClr val="tx1"/>
                </a:solidFill>
              </a:rPr>
              <a:t>7</a:t>
            </a:r>
            <a:r>
              <a:rPr kumimoji="1" lang="ja-JP" altLang="en-US" sz="1000" dirty="0">
                <a:solidFill>
                  <a:schemeClr val="tx1"/>
                </a:solidFill>
              </a:rPr>
              <a:t>番</a:t>
            </a:r>
            <a:r>
              <a:rPr kumimoji="1" lang="en-US" altLang="ja-JP" sz="1000" dirty="0">
                <a:solidFill>
                  <a:schemeClr val="tx1"/>
                </a:solidFill>
              </a:rPr>
              <a:t>38</a:t>
            </a:r>
            <a:r>
              <a:rPr kumimoji="1" lang="ja-JP" altLang="en-US" sz="1000" dirty="0">
                <a:solidFill>
                  <a:schemeClr val="tx1"/>
                </a:solidFill>
              </a:rPr>
              <a:t>号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en-US" altLang="ja-JP" sz="1000" dirty="0">
                <a:solidFill>
                  <a:schemeClr val="tx1"/>
                </a:solidFill>
              </a:rPr>
              <a:t>FAX</a:t>
            </a:r>
            <a:r>
              <a:rPr kumimoji="1" lang="ja-JP" altLang="en-US" sz="1000" dirty="0">
                <a:solidFill>
                  <a:schemeClr val="tx1"/>
                </a:solidFill>
              </a:rPr>
              <a:t>：</a:t>
            </a:r>
            <a:r>
              <a:rPr kumimoji="1" lang="en-US" altLang="ja-JP" sz="1000" dirty="0">
                <a:solidFill>
                  <a:schemeClr val="tx1"/>
                </a:solidFill>
              </a:rPr>
              <a:t>0191‐34‐4007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en-US" altLang="ja-JP" sz="1000" dirty="0">
                <a:solidFill>
                  <a:schemeClr val="tx1"/>
                </a:solidFill>
              </a:rPr>
              <a:t>Mail:  info@seicohome.co.jp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46F1515-15AA-0C64-7337-94F13065035A}"/>
              </a:ext>
            </a:extLst>
          </p:cNvPr>
          <p:cNvSpPr/>
          <p:nvPr/>
        </p:nvSpPr>
        <p:spPr>
          <a:xfrm>
            <a:off x="-892629" y="100514"/>
            <a:ext cx="100366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栗原市若柳字川北欠宅地分譲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3771A2C-CCEF-71EE-84B4-114A4B7F0C23}"/>
              </a:ext>
            </a:extLst>
          </p:cNvPr>
          <p:cNvSpPr/>
          <p:nvPr/>
        </p:nvSpPr>
        <p:spPr>
          <a:xfrm>
            <a:off x="8153400" y="324601"/>
            <a:ext cx="39264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2025</a:t>
            </a:r>
            <a:r>
              <a:rPr lang="ja-JP" alt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年夏完成</a:t>
            </a:r>
          </a:p>
        </p:txBody>
      </p:sp>
      <p:sp>
        <p:nvSpPr>
          <p:cNvPr id="3" name="テキスト ボックス 8">
            <a:extLst>
              <a:ext uri="{FF2B5EF4-FFF2-40B4-BE49-F238E27FC236}">
                <a16:creationId xmlns:a16="http://schemas.microsoft.com/office/drawing/2014/main" id="{CA2DA26D-0C53-42DC-B193-9C0A6F763921}"/>
              </a:ext>
            </a:extLst>
          </p:cNvPr>
          <p:cNvSpPr txBox="1"/>
          <p:nvPr/>
        </p:nvSpPr>
        <p:spPr>
          <a:xfrm>
            <a:off x="10795690" y="39167"/>
            <a:ext cx="1524000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100" dirty="0">
                <a:latin typeface="+mj-ea"/>
                <a:ea typeface="+mj-ea"/>
              </a:rPr>
              <a:t>2025</a:t>
            </a:r>
            <a:r>
              <a:rPr kumimoji="1" lang="ja-JP" altLang="en-US" sz="1100" dirty="0">
                <a:latin typeface="+mj-ea"/>
                <a:ea typeface="+mj-ea"/>
              </a:rPr>
              <a:t>年</a:t>
            </a:r>
            <a:r>
              <a:rPr kumimoji="1" lang="en-US" altLang="ja-JP" sz="1100" dirty="0">
                <a:latin typeface="+mj-ea"/>
                <a:ea typeface="+mj-ea"/>
              </a:rPr>
              <a:t>0</a:t>
            </a:r>
            <a:r>
              <a:rPr lang="en-US" altLang="ja-JP" dirty="0">
                <a:latin typeface="+mj-ea"/>
                <a:ea typeface="+mj-ea"/>
              </a:rPr>
              <a:t>5</a:t>
            </a:r>
            <a:r>
              <a:rPr kumimoji="1" lang="ja-JP" altLang="en-US" sz="1100" dirty="0">
                <a:latin typeface="+mj-ea"/>
                <a:ea typeface="+mj-ea"/>
              </a:rPr>
              <a:t>月</a:t>
            </a:r>
            <a:r>
              <a:rPr kumimoji="1" lang="en-US" altLang="ja-JP" sz="1100" dirty="0">
                <a:latin typeface="+mj-ea"/>
                <a:ea typeface="+mj-ea"/>
              </a:rPr>
              <a:t>23</a:t>
            </a:r>
            <a:r>
              <a:rPr kumimoji="1" lang="ja-JP" altLang="en-US" sz="1100" dirty="0">
                <a:latin typeface="+mj-ea"/>
                <a:ea typeface="+mj-ea"/>
              </a:rPr>
              <a:t>日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9B71596-0F5F-CF9B-BED1-D046AE01877C}"/>
              </a:ext>
            </a:extLst>
          </p:cNvPr>
          <p:cNvSpPr/>
          <p:nvPr/>
        </p:nvSpPr>
        <p:spPr>
          <a:xfrm>
            <a:off x="1247810" y="5710480"/>
            <a:ext cx="4431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株式会社セイコウ</a:t>
            </a:r>
            <a:br>
              <a:rPr kumimoji="1" lang="en-US" altLang="ja-JP" sz="32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32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TEL:0191‐34‐7007</a:t>
            </a:r>
            <a:endParaRPr kumimoji="1" lang="ja-JP" altLang="en-US" sz="32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E5E7CF7-66C8-B2FB-AE36-D5A74F750403}"/>
              </a:ext>
            </a:extLst>
          </p:cNvPr>
          <p:cNvGrpSpPr/>
          <p:nvPr/>
        </p:nvGrpSpPr>
        <p:grpSpPr>
          <a:xfrm>
            <a:off x="107232" y="1161844"/>
            <a:ext cx="3227794" cy="3882512"/>
            <a:chOff x="107232" y="1161844"/>
            <a:chExt cx="3227794" cy="3882512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D1F9C719-4400-8A6C-0186-9001354F26E8}"/>
                </a:ext>
              </a:extLst>
            </p:cNvPr>
            <p:cNvGrpSpPr/>
            <p:nvPr/>
          </p:nvGrpSpPr>
          <p:grpSpPr>
            <a:xfrm>
              <a:off x="607754" y="2009279"/>
              <a:ext cx="667651" cy="707218"/>
              <a:chOff x="607754" y="2009279"/>
              <a:chExt cx="667651" cy="707218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D55295C-6327-BAF6-0FE3-7B650262AFB6}"/>
                  </a:ext>
                </a:extLst>
              </p:cNvPr>
              <p:cNvSpPr txBox="1"/>
              <p:nvPr/>
            </p:nvSpPr>
            <p:spPr>
              <a:xfrm rot="21414611">
                <a:off x="607754" y="2347165"/>
                <a:ext cx="6676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  </a:t>
                </a:r>
                <a:r>
                  <a:rPr kumimoji="1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220</a:t>
                </a:r>
                <a:r>
                  <a:rPr kumimoji="1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㎡</a:t>
                </a:r>
                <a:endPara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（</a:t>
                </a:r>
                <a:r>
                  <a:rPr kumimoji="1" lang="en-US" altLang="ja-JP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66</a:t>
                </a:r>
                <a:r>
                  <a:rPr kumimoji="1" lang="ja-JP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坪）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9D2609E-FF24-9981-3D1C-E05BAF01BC7C}"/>
                  </a:ext>
                </a:extLst>
              </p:cNvPr>
              <p:cNvSpPr txBox="1"/>
              <p:nvPr/>
            </p:nvSpPr>
            <p:spPr>
              <a:xfrm rot="21414611">
                <a:off x="707711" y="2009279"/>
                <a:ext cx="2693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C</a:t>
                </a:r>
                <a:endParaRPr kumimoji="1" lang="ja-JP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HGP創英角ﾎﾟｯﾌﾟ体" panose="040B0A00000000000000" pitchFamily="50" charset="-128"/>
                </a:endParaRPr>
              </a:p>
            </p:txBody>
          </p:sp>
        </p:grp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9C164E03-4678-ADB6-8D8F-4AB931E1A4A8}"/>
                </a:ext>
              </a:extLst>
            </p:cNvPr>
            <p:cNvGrpSpPr/>
            <p:nvPr/>
          </p:nvGrpSpPr>
          <p:grpSpPr>
            <a:xfrm>
              <a:off x="107232" y="1161844"/>
              <a:ext cx="3227794" cy="3882512"/>
              <a:chOff x="107232" y="1161844"/>
              <a:chExt cx="3227794" cy="3882512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34F0127B-5E4A-A640-0F1F-255E52A8F7D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891942">
                <a:off x="5432" y="1714763"/>
                <a:ext cx="3431393" cy="3227794"/>
                <a:chOff x="3139089" y="628195"/>
                <a:chExt cx="6794091" cy="6390968"/>
              </a:xfrm>
            </p:grpSpPr>
            <p:grpSp>
              <p:nvGrpSpPr>
                <p:cNvPr id="8" name="グループ化 7">
                  <a:extLst>
                    <a:ext uri="{FF2B5EF4-FFF2-40B4-BE49-F238E27FC236}">
                      <a16:creationId xmlns:a16="http://schemas.microsoft.com/office/drawing/2014/main" id="{03D5123E-8C7C-243B-9024-F9AFEEDBB634}"/>
                    </a:ext>
                  </a:extLst>
                </p:cNvPr>
                <p:cNvGrpSpPr/>
                <p:nvPr/>
              </p:nvGrpSpPr>
              <p:grpSpPr>
                <a:xfrm>
                  <a:off x="3139089" y="628195"/>
                  <a:ext cx="6794091" cy="6390968"/>
                  <a:chOff x="1504335" y="619432"/>
                  <a:chExt cx="6794091" cy="6390968"/>
                </a:xfrm>
              </p:grpSpPr>
              <p:sp>
                <p:nvSpPr>
                  <p:cNvPr id="11" name="フリーフォーム: 図形 10">
                    <a:extLst>
                      <a:ext uri="{FF2B5EF4-FFF2-40B4-BE49-F238E27FC236}">
                        <a16:creationId xmlns:a16="http://schemas.microsoft.com/office/drawing/2014/main" id="{2DB60A2E-2ADE-E5D9-F028-C9326539599E}"/>
                      </a:ext>
                    </a:extLst>
                  </p:cNvPr>
                  <p:cNvSpPr/>
                  <p:nvPr/>
                </p:nvSpPr>
                <p:spPr>
                  <a:xfrm>
                    <a:off x="1504335" y="619432"/>
                    <a:ext cx="6794091" cy="6027174"/>
                  </a:xfrm>
                  <a:custGeom>
                    <a:avLst/>
                    <a:gdLst>
                      <a:gd name="connsiteX0" fmla="*/ 58994 w 6794091"/>
                      <a:gd name="connsiteY0" fmla="*/ 1907458 h 6027174"/>
                      <a:gd name="connsiteX1" fmla="*/ 5565059 w 6794091"/>
                      <a:gd name="connsiteY1" fmla="*/ 0 h 6027174"/>
                      <a:gd name="connsiteX2" fmla="*/ 6794091 w 6794091"/>
                      <a:gd name="connsiteY2" fmla="*/ 3726426 h 6027174"/>
                      <a:gd name="connsiteX3" fmla="*/ 1789471 w 6794091"/>
                      <a:gd name="connsiteY3" fmla="*/ 5270091 h 6027174"/>
                      <a:gd name="connsiteX4" fmla="*/ 1868130 w 6794091"/>
                      <a:gd name="connsiteY4" fmla="*/ 5525729 h 6027174"/>
                      <a:gd name="connsiteX5" fmla="*/ 0 w 6794091"/>
                      <a:gd name="connsiteY5" fmla="*/ 6027174 h 6027174"/>
                      <a:gd name="connsiteX6" fmla="*/ 58994 w 6794091"/>
                      <a:gd name="connsiteY6" fmla="*/ 1907458 h 6027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94091" h="6027174">
                        <a:moveTo>
                          <a:pt x="58994" y="1907458"/>
                        </a:moveTo>
                        <a:lnTo>
                          <a:pt x="5565059" y="0"/>
                        </a:lnTo>
                        <a:lnTo>
                          <a:pt x="6794091" y="3726426"/>
                        </a:lnTo>
                        <a:lnTo>
                          <a:pt x="1789471" y="5270091"/>
                        </a:lnTo>
                        <a:lnTo>
                          <a:pt x="1868130" y="5525729"/>
                        </a:lnTo>
                        <a:lnTo>
                          <a:pt x="0" y="6027174"/>
                        </a:lnTo>
                        <a:lnTo>
                          <a:pt x="58994" y="1907458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4" name="直線コネクタ 13">
                    <a:extLst>
                      <a:ext uri="{FF2B5EF4-FFF2-40B4-BE49-F238E27FC236}">
                        <a16:creationId xmlns:a16="http://schemas.microsoft.com/office/drawing/2014/main" id="{46C1015D-1B44-3924-83F3-B7D8E3AF30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47060" y="1988820"/>
                    <a:ext cx="493334" cy="1584797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線コネクタ 15">
                    <a:extLst>
                      <a:ext uri="{FF2B5EF4-FFF2-40B4-BE49-F238E27FC236}">
                        <a16:creationId xmlns:a16="http://schemas.microsoft.com/office/drawing/2014/main" id="{9FE0754B-47E9-6FF9-2857-01A911D502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3960" y="1322070"/>
                    <a:ext cx="440710" cy="1402080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コネクタ 16">
                    <a:extLst>
                      <a:ext uri="{FF2B5EF4-FFF2-40B4-BE49-F238E27FC236}">
                        <a16:creationId xmlns:a16="http://schemas.microsoft.com/office/drawing/2014/main" id="{3910D921-1703-CF6D-BA68-1F79F7D38C5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615940" y="2611120"/>
                    <a:ext cx="2123440" cy="665480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線コネクタ 17">
                    <a:extLst>
                      <a:ext uri="{FF2B5EF4-FFF2-40B4-BE49-F238E27FC236}">
                        <a16:creationId xmlns:a16="http://schemas.microsoft.com/office/drawing/2014/main" id="{4B2946A3-DBDD-C3F4-C760-E6F4B88432E3}"/>
                      </a:ext>
                    </a:extLst>
                  </p:cNvPr>
                  <p:cNvCxnSpPr>
                    <a:cxnSpLocks/>
                    <a:endCxn id="9" idx="4"/>
                  </p:cNvCxnSpPr>
                  <p:nvPr/>
                </p:nvCxnSpPr>
                <p:spPr>
                  <a:xfrm flipH="1" flipV="1">
                    <a:off x="5791962" y="3795897"/>
                    <a:ext cx="361950" cy="1192663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>
                    <a:extLst>
                      <a:ext uri="{FF2B5EF4-FFF2-40B4-BE49-F238E27FC236}">
                        <a16:creationId xmlns:a16="http://schemas.microsoft.com/office/drawing/2014/main" id="{6BB89C2D-E6A3-16B4-E9F3-7E7113E09435}"/>
                      </a:ext>
                    </a:extLst>
                  </p:cNvPr>
                  <p:cNvCxnSpPr>
                    <a:cxnSpLocks/>
                    <a:endCxn id="11" idx="3"/>
                  </p:cNvCxnSpPr>
                  <p:nvPr/>
                </p:nvCxnSpPr>
                <p:spPr>
                  <a:xfrm>
                    <a:off x="3291840" y="4330700"/>
                    <a:ext cx="1966" cy="1558823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コネクタ 24">
                    <a:extLst>
                      <a:ext uri="{FF2B5EF4-FFF2-40B4-BE49-F238E27FC236}">
                        <a16:creationId xmlns:a16="http://schemas.microsoft.com/office/drawing/2014/main" id="{4F372EE1-068F-BE4A-DFAF-A3D0BD715B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504335" y="1760220"/>
                    <a:ext cx="73005" cy="5250180"/>
                  </a:xfrm>
                  <a:prstGeom prst="line">
                    <a:avLst/>
                  </a:prstGeom>
                  <a:ln w="9525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" name="フリーフォーム: 図形 8">
                  <a:extLst>
                    <a:ext uri="{FF2B5EF4-FFF2-40B4-BE49-F238E27FC236}">
                      <a16:creationId xmlns:a16="http://schemas.microsoft.com/office/drawing/2014/main" id="{E823715F-BEB4-8BEE-F36B-40426892E965}"/>
                    </a:ext>
                  </a:extLst>
                </p:cNvPr>
                <p:cNvSpPr/>
                <p:nvPr/>
              </p:nvSpPr>
              <p:spPr>
                <a:xfrm>
                  <a:off x="3159516" y="2717540"/>
                  <a:ext cx="4267200" cy="2418080"/>
                </a:xfrm>
                <a:custGeom>
                  <a:avLst/>
                  <a:gdLst>
                    <a:gd name="connsiteX0" fmla="*/ 15240 w 4267200"/>
                    <a:gd name="connsiteY0" fmla="*/ 1264920 h 2418080"/>
                    <a:gd name="connsiteX1" fmla="*/ 238760 w 4267200"/>
                    <a:gd name="connsiteY1" fmla="*/ 1437640 h 2418080"/>
                    <a:gd name="connsiteX2" fmla="*/ 3764280 w 4267200"/>
                    <a:gd name="connsiteY2" fmla="*/ 325120 h 2418080"/>
                    <a:gd name="connsiteX3" fmla="*/ 3926840 w 4267200"/>
                    <a:gd name="connsiteY3" fmla="*/ 0 h 2418080"/>
                    <a:gd name="connsiteX4" fmla="*/ 4267200 w 4267200"/>
                    <a:gd name="connsiteY4" fmla="*/ 1087120 h 2418080"/>
                    <a:gd name="connsiteX5" fmla="*/ 3962400 w 4267200"/>
                    <a:gd name="connsiteY5" fmla="*/ 939800 h 2418080"/>
                    <a:gd name="connsiteX6" fmla="*/ 228600 w 4267200"/>
                    <a:gd name="connsiteY6" fmla="*/ 2098040 h 2418080"/>
                    <a:gd name="connsiteX7" fmla="*/ 0 w 4267200"/>
                    <a:gd name="connsiteY7" fmla="*/ 2418080 h 2418080"/>
                    <a:gd name="connsiteX8" fmla="*/ 15240 w 4267200"/>
                    <a:gd name="connsiteY8" fmla="*/ 1264920 h 2418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2418080">
                      <a:moveTo>
                        <a:pt x="15240" y="1264920"/>
                      </a:moveTo>
                      <a:lnTo>
                        <a:pt x="238760" y="1437640"/>
                      </a:lnTo>
                      <a:lnTo>
                        <a:pt x="3764280" y="325120"/>
                      </a:lnTo>
                      <a:lnTo>
                        <a:pt x="3926840" y="0"/>
                      </a:lnTo>
                      <a:lnTo>
                        <a:pt x="4267200" y="1087120"/>
                      </a:lnTo>
                      <a:lnTo>
                        <a:pt x="3962400" y="939800"/>
                      </a:lnTo>
                      <a:lnTo>
                        <a:pt x="228600" y="2098040"/>
                      </a:lnTo>
                      <a:lnTo>
                        <a:pt x="0" y="2418080"/>
                      </a:lnTo>
                      <a:lnTo>
                        <a:pt x="15240" y="126492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FB3850D7-EAFA-6349-C57D-A4727B498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1597760">
                <a:off x="243950" y="1161844"/>
                <a:ext cx="498930" cy="498930"/>
              </a:xfrm>
              <a:prstGeom prst="rect">
                <a:avLst/>
              </a:prstGeom>
            </p:spPr>
          </p:pic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C1B76C6-DAED-1C3F-9AA8-6864054A916D}"/>
                  </a:ext>
                </a:extLst>
              </p:cNvPr>
              <p:cNvSpPr txBox="1"/>
              <p:nvPr/>
            </p:nvSpPr>
            <p:spPr>
              <a:xfrm rot="21202892">
                <a:off x="1463246" y="3548351"/>
                <a:ext cx="353943" cy="1139094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kumimoji="1" lang="ja-JP" altLang="en-US" sz="11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位 置 指 定 道 路</a:t>
                </a:r>
              </a:p>
            </p:txBody>
          </p:sp>
        </p:grp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1061D6DA-F98C-5FFE-9EE2-85406DA65060}"/>
                </a:ext>
              </a:extLst>
            </p:cNvPr>
            <p:cNvSpPr txBox="1"/>
            <p:nvPr/>
          </p:nvSpPr>
          <p:spPr>
            <a:xfrm>
              <a:off x="598421" y="2388955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298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lang="en-US" altLang="ja-JP" sz="900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90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73371A7D-1F92-7419-0523-BFAFDA4FF332}"/>
                </a:ext>
              </a:extLst>
            </p:cNvPr>
            <p:cNvSpPr txBox="1"/>
            <p:nvPr/>
          </p:nvSpPr>
          <p:spPr>
            <a:xfrm>
              <a:off x="740288" y="2081549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D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03FED861-905B-CA69-BACF-F04D7016754A}"/>
                </a:ext>
              </a:extLst>
            </p:cNvPr>
            <p:cNvSpPr txBox="1"/>
            <p:nvPr/>
          </p:nvSpPr>
          <p:spPr>
            <a:xfrm>
              <a:off x="665114" y="3447504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215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65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6B651F9F-7295-6BD3-0C5B-070502A6E212}"/>
                </a:ext>
              </a:extLst>
            </p:cNvPr>
            <p:cNvSpPr txBox="1"/>
            <p:nvPr/>
          </p:nvSpPr>
          <p:spPr>
            <a:xfrm>
              <a:off x="818411" y="3162958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C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45AC9E06-46DD-399B-F592-89ED053D16CA}"/>
                </a:ext>
              </a:extLst>
            </p:cNvPr>
            <p:cNvSpPr txBox="1"/>
            <p:nvPr/>
          </p:nvSpPr>
          <p:spPr>
            <a:xfrm>
              <a:off x="1591721" y="2320715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264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lang="en-US" altLang="ja-JP" sz="900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79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3A151FB9-5D93-0927-3CD4-6A4EFDCF1E4C}"/>
                </a:ext>
              </a:extLst>
            </p:cNvPr>
            <p:cNvSpPr txBox="1"/>
            <p:nvPr/>
          </p:nvSpPr>
          <p:spPr>
            <a:xfrm>
              <a:off x="1756448" y="2020929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E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47B9D8D5-50D3-3A1C-E598-88C440702A7C}"/>
                </a:ext>
              </a:extLst>
            </p:cNvPr>
            <p:cNvSpPr txBox="1"/>
            <p:nvPr/>
          </p:nvSpPr>
          <p:spPr>
            <a:xfrm>
              <a:off x="1978256" y="4673799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208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63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BF569EFA-FEB1-BADD-145B-DF08CFC0506D}"/>
                </a:ext>
              </a:extLst>
            </p:cNvPr>
            <p:cNvSpPr txBox="1"/>
            <p:nvPr/>
          </p:nvSpPr>
          <p:spPr>
            <a:xfrm rot="21414611">
              <a:off x="2112503" y="4385443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G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B505C835-A69C-EEE1-3844-0CD8AECFFDCC}"/>
                </a:ext>
              </a:extLst>
            </p:cNvPr>
            <p:cNvSpPr txBox="1"/>
            <p:nvPr/>
          </p:nvSpPr>
          <p:spPr>
            <a:xfrm>
              <a:off x="781543" y="4393230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208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63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174FA0C3-6EC3-37D9-937D-19F733C1954C}"/>
                </a:ext>
              </a:extLst>
            </p:cNvPr>
            <p:cNvSpPr txBox="1"/>
            <p:nvPr/>
          </p:nvSpPr>
          <p:spPr>
            <a:xfrm rot="21414611">
              <a:off x="938650" y="4108684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B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F8797FAC-ACD8-3CC7-2B32-F728309053A2}"/>
                </a:ext>
              </a:extLst>
            </p:cNvPr>
            <p:cNvSpPr txBox="1"/>
            <p:nvPr/>
          </p:nvSpPr>
          <p:spPr>
            <a:xfrm>
              <a:off x="1812406" y="3523985"/>
              <a:ext cx="66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   </a:t>
              </a:r>
              <a:r>
                <a:rPr kumimoji="1" lang="en-US" altLang="ja-JP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268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㎡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（</a:t>
              </a:r>
              <a:r>
                <a:rPr lang="en-US" altLang="ja-JP" sz="900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81</a:t>
              </a:r>
              <a:r>
                <a:rPr kumimoji="1" lang="ja-JP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坪）</a:t>
              </a: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4BBC1B81-312F-99D7-9419-C26D9FCEBC12}"/>
                </a:ext>
              </a:extLst>
            </p:cNvPr>
            <p:cNvSpPr txBox="1"/>
            <p:nvPr/>
          </p:nvSpPr>
          <p:spPr>
            <a:xfrm>
              <a:off x="1977133" y="3231819"/>
              <a:ext cx="26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F</a:t>
              </a:r>
              <a:endPara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92BE15A6-651A-0ECA-5F26-C978762F3301}"/>
                </a:ext>
              </a:extLst>
            </p:cNvPr>
            <p:cNvSpPr txBox="1"/>
            <p:nvPr/>
          </p:nvSpPr>
          <p:spPr>
            <a:xfrm rot="21221529">
              <a:off x="1446121" y="3354781"/>
              <a:ext cx="2693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</a:rPr>
                <a:t>a</a:t>
              </a: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 Black" panose="020B0A02040204020203" pitchFamily="34" charset="0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56" name="図 55">
            <a:extLst>
              <a:ext uri="{FF2B5EF4-FFF2-40B4-BE49-F238E27FC236}">
                <a16:creationId xmlns:a16="http://schemas.microsoft.com/office/drawing/2014/main" id="{EEDAD54D-F739-1BD0-32E4-0F2712D27B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07" y="3231617"/>
            <a:ext cx="2976000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5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0B779C5-A2D8-CBF1-BAFB-69A4EABC1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37F1294-4856-885B-12C7-73AB8CFE3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02" y="3353060"/>
            <a:ext cx="4525201" cy="2269416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3C536EA-1DE4-464C-EA17-6D337B8637A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294A5E3D-07BB-4918-922D-5D7579FE36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979488"/>
          <a:ext cx="4283075" cy="4462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686283" imgH="3105189" progId="Excel.Sheet.12">
                  <p:embed/>
                </p:oleObj>
              </mc:Choice>
              <mc:Fallback>
                <p:oleObj name="Worksheet" r:id="rId4" imgW="4686283" imgH="3105189" progId="Excel.Shee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8FDDFB49-3E70-040D-66EF-62ABB9CF5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85113" y="979488"/>
                        <a:ext cx="4283075" cy="4462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92C681BF-006B-1DB1-D8D4-C0C966693C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5011" y="979488"/>
          <a:ext cx="3902703" cy="240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946400" imgH="1613085" progId="Excel.Sheet.12">
                  <p:embed/>
                </p:oleObj>
              </mc:Choice>
              <mc:Fallback>
                <p:oleObj name="Worksheet" r:id="rId6" imgW="2946400" imgH="1613085" progId="Excel.Shee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02D878C1-0331-CDE9-86AC-E199BD1DB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35011" y="979488"/>
                        <a:ext cx="3902703" cy="240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4300C20-95AF-3BF0-033D-FB926365C3AE}"/>
              </a:ext>
            </a:extLst>
          </p:cNvPr>
          <p:cNvSpPr/>
          <p:nvPr/>
        </p:nvSpPr>
        <p:spPr>
          <a:xfrm>
            <a:off x="0" y="5540069"/>
            <a:ext cx="12192000" cy="13179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DF6B908-1240-99DE-9268-4B06F1BD83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36" y="5540069"/>
            <a:ext cx="2653364" cy="1317931"/>
          </a:xfrm>
          <a:prstGeom prst="rect">
            <a:avLst/>
          </a:prstGeom>
        </p:spPr>
      </p:pic>
      <p:sp>
        <p:nvSpPr>
          <p:cNvPr id="19" name="楕円 18">
            <a:extLst>
              <a:ext uri="{FF2B5EF4-FFF2-40B4-BE49-F238E27FC236}">
                <a16:creationId xmlns:a16="http://schemas.microsoft.com/office/drawing/2014/main" id="{3F897E82-11D7-B4F6-2A83-1E24E2834ACF}"/>
              </a:ext>
            </a:extLst>
          </p:cNvPr>
          <p:cNvSpPr/>
          <p:nvPr/>
        </p:nvSpPr>
        <p:spPr>
          <a:xfrm>
            <a:off x="681425" y="5741834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お問合せ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23904A8-F3C0-C64B-4BF5-7500676EAB37}"/>
              </a:ext>
            </a:extLst>
          </p:cNvPr>
          <p:cNvSpPr/>
          <p:nvPr/>
        </p:nvSpPr>
        <p:spPr>
          <a:xfrm>
            <a:off x="6709060" y="5557181"/>
            <a:ext cx="2796498" cy="1294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加盟団体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東北地区不動産公正取引協議会加盟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（一社）岩手県宅地建物取引業協会会員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免許番号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宅地建物取引業　岩手県知事（</a:t>
            </a:r>
            <a:r>
              <a:rPr kumimoji="1" lang="en-US" altLang="ja-JP" sz="1000" dirty="0">
                <a:solidFill>
                  <a:schemeClr val="tx1"/>
                </a:solidFill>
              </a:rPr>
              <a:t>3</a:t>
            </a:r>
            <a:r>
              <a:rPr kumimoji="1" lang="ja-JP" altLang="en-US" sz="1000" dirty="0">
                <a:solidFill>
                  <a:schemeClr val="tx1"/>
                </a:solidFill>
              </a:rPr>
              <a:t>）第</a:t>
            </a:r>
            <a:r>
              <a:rPr kumimoji="1" lang="en-US" altLang="ja-JP" sz="1000" dirty="0">
                <a:solidFill>
                  <a:schemeClr val="tx1"/>
                </a:solidFill>
              </a:rPr>
              <a:t>2407</a:t>
            </a:r>
            <a:r>
              <a:rPr kumimoji="1" lang="ja-JP" altLang="en-US" sz="1000" dirty="0">
                <a:solidFill>
                  <a:schemeClr val="tx1"/>
                </a:solidFill>
              </a:rPr>
              <a:t>号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住所：岩手県一関市末広</a:t>
            </a:r>
            <a:r>
              <a:rPr kumimoji="1" lang="en-US" altLang="ja-JP" sz="1000" dirty="0">
                <a:solidFill>
                  <a:schemeClr val="tx1"/>
                </a:solidFill>
              </a:rPr>
              <a:t>1</a:t>
            </a:r>
            <a:r>
              <a:rPr kumimoji="1" lang="ja-JP" altLang="en-US" sz="1000" dirty="0">
                <a:solidFill>
                  <a:schemeClr val="tx1"/>
                </a:solidFill>
              </a:rPr>
              <a:t>丁目</a:t>
            </a:r>
            <a:r>
              <a:rPr kumimoji="1" lang="en-US" altLang="ja-JP" sz="1000" dirty="0">
                <a:solidFill>
                  <a:schemeClr val="tx1"/>
                </a:solidFill>
              </a:rPr>
              <a:t>7</a:t>
            </a:r>
            <a:r>
              <a:rPr kumimoji="1" lang="ja-JP" altLang="en-US" sz="1000" dirty="0">
                <a:solidFill>
                  <a:schemeClr val="tx1"/>
                </a:solidFill>
              </a:rPr>
              <a:t>番</a:t>
            </a:r>
            <a:r>
              <a:rPr kumimoji="1" lang="en-US" altLang="ja-JP" sz="1000" dirty="0">
                <a:solidFill>
                  <a:schemeClr val="tx1"/>
                </a:solidFill>
              </a:rPr>
              <a:t>38</a:t>
            </a:r>
            <a:r>
              <a:rPr kumimoji="1" lang="ja-JP" altLang="en-US" sz="1000" dirty="0">
                <a:solidFill>
                  <a:schemeClr val="tx1"/>
                </a:solidFill>
              </a:rPr>
              <a:t>号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en-US" altLang="ja-JP" sz="1000" dirty="0">
                <a:solidFill>
                  <a:schemeClr val="tx1"/>
                </a:solidFill>
              </a:rPr>
              <a:t>FAX</a:t>
            </a:r>
            <a:r>
              <a:rPr kumimoji="1" lang="ja-JP" altLang="en-US" sz="1000" dirty="0">
                <a:solidFill>
                  <a:schemeClr val="tx1"/>
                </a:solidFill>
              </a:rPr>
              <a:t>：</a:t>
            </a:r>
            <a:r>
              <a:rPr kumimoji="1" lang="en-US" altLang="ja-JP" sz="1000" dirty="0">
                <a:solidFill>
                  <a:schemeClr val="tx1"/>
                </a:solidFill>
              </a:rPr>
              <a:t>0191‐34‐4007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en-US" altLang="ja-JP" sz="1000" dirty="0">
                <a:solidFill>
                  <a:schemeClr val="tx1"/>
                </a:solidFill>
              </a:rPr>
              <a:t>Mail:  info@seicohome.co.jp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EE75CD0-0B56-EF57-0E5D-28B972B01FAE}"/>
              </a:ext>
            </a:extLst>
          </p:cNvPr>
          <p:cNvSpPr/>
          <p:nvPr/>
        </p:nvSpPr>
        <p:spPr>
          <a:xfrm>
            <a:off x="1138625" y="5737776"/>
            <a:ext cx="53710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株式会社セイコウ</a:t>
            </a:r>
            <a:br>
              <a:rPr lang="en-US" altLang="ja-JP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altLang="ja-JP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TEL:0191‐34‐7007</a:t>
            </a:r>
            <a:endParaRPr lang="ja-JP" alt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18C216A-F6E4-7470-54A4-4E048B25B1C7}"/>
              </a:ext>
            </a:extLst>
          </p:cNvPr>
          <p:cNvSpPr/>
          <p:nvPr/>
        </p:nvSpPr>
        <p:spPr>
          <a:xfrm>
            <a:off x="-892629" y="100514"/>
            <a:ext cx="100366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栗原市若柳字川北欠宅地分譲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54E1A66-986D-3423-C77F-EC1D69D2EB53}"/>
              </a:ext>
            </a:extLst>
          </p:cNvPr>
          <p:cNvSpPr/>
          <p:nvPr/>
        </p:nvSpPr>
        <p:spPr>
          <a:xfrm>
            <a:off x="8153400" y="324601"/>
            <a:ext cx="39264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2025</a:t>
            </a:r>
            <a:r>
              <a:rPr lang="ja-JP" alt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年夏完成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4BCFAEA-D452-9CC6-10A4-567999625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" y="1001564"/>
            <a:ext cx="1808530" cy="311943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97FDDD1-8FBC-F139-1466-CABB39042F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13" y="1001563"/>
            <a:ext cx="1864880" cy="3119435"/>
          </a:xfrm>
          <a:prstGeom prst="rect">
            <a:avLst/>
          </a:prstGeom>
        </p:spPr>
      </p:pic>
      <p:sp>
        <p:nvSpPr>
          <p:cNvPr id="3" name="テキスト ボックス 8">
            <a:extLst>
              <a:ext uri="{FF2B5EF4-FFF2-40B4-BE49-F238E27FC236}">
                <a16:creationId xmlns:a16="http://schemas.microsoft.com/office/drawing/2014/main" id="{D9D50879-74C5-D31D-4D4F-C8CCBC624D9E}"/>
              </a:ext>
            </a:extLst>
          </p:cNvPr>
          <p:cNvSpPr txBox="1"/>
          <p:nvPr/>
        </p:nvSpPr>
        <p:spPr>
          <a:xfrm>
            <a:off x="10795690" y="39167"/>
            <a:ext cx="1524000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100" dirty="0">
                <a:latin typeface="+mj-ea"/>
                <a:ea typeface="+mj-ea"/>
              </a:rPr>
              <a:t>2025</a:t>
            </a:r>
            <a:r>
              <a:rPr kumimoji="1" lang="ja-JP" altLang="en-US" sz="1100" dirty="0">
                <a:latin typeface="+mj-ea"/>
                <a:ea typeface="+mj-ea"/>
              </a:rPr>
              <a:t>年</a:t>
            </a:r>
            <a:r>
              <a:rPr kumimoji="1" lang="en-US" altLang="ja-JP" sz="1100" dirty="0">
                <a:latin typeface="+mj-ea"/>
                <a:ea typeface="+mj-ea"/>
              </a:rPr>
              <a:t>3</a:t>
            </a:r>
            <a:r>
              <a:rPr kumimoji="1" lang="ja-JP" altLang="en-US" sz="1100" dirty="0">
                <a:latin typeface="+mj-ea"/>
                <a:ea typeface="+mj-ea"/>
              </a:rPr>
              <a:t>月</a:t>
            </a:r>
            <a:r>
              <a:rPr lang="en-US" altLang="ja-JP" dirty="0">
                <a:latin typeface="+mj-ea"/>
                <a:ea typeface="+mj-ea"/>
              </a:rPr>
              <a:t>14</a:t>
            </a:r>
            <a:r>
              <a:rPr kumimoji="1" lang="ja-JP" altLang="en-US" sz="1100" dirty="0">
                <a:latin typeface="+mj-ea"/>
                <a:ea typeface="+mj-ea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09202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C1A044-72BC-16F8-A461-9C3D96C31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B8E5FB6-B374-D60E-22E7-CA830E3D1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02" y="3353060"/>
            <a:ext cx="4525201" cy="2269416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C57F3F2-B5DC-F824-669C-36947B8E790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71F5BBFE-2396-78F6-5DA1-FA4461ABDB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35913" y="979489"/>
          <a:ext cx="4143375" cy="4543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533848" imgH="2984685" progId="Excel.Sheet.12">
                  <p:embed/>
                </p:oleObj>
              </mc:Choice>
              <mc:Fallback>
                <p:oleObj name="Worksheet" r:id="rId4" imgW="4533848" imgH="2984685" progId="Excel.Shee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8FDDFB49-3E70-040D-66EF-62ABB9CF5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35913" y="979489"/>
                        <a:ext cx="4143375" cy="4543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E25E9C7D-A65B-0507-ECB2-75EACBDDF7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5011" y="979488"/>
          <a:ext cx="3902703" cy="240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946400" imgH="1613085" progId="Excel.Sheet.12">
                  <p:embed/>
                </p:oleObj>
              </mc:Choice>
              <mc:Fallback>
                <p:oleObj name="Worksheet" r:id="rId6" imgW="2946400" imgH="1613085" progId="Excel.Shee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02D878C1-0331-CDE9-86AC-E199BD1DB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35011" y="979488"/>
                        <a:ext cx="3902703" cy="240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A7F5F33-B50A-12BC-7B59-DD929B1AB3F1}"/>
              </a:ext>
            </a:extLst>
          </p:cNvPr>
          <p:cNvSpPr/>
          <p:nvPr/>
        </p:nvSpPr>
        <p:spPr>
          <a:xfrm>
            <a:off x="0" y="5568205"/>
            <a:ext cx="12192000" cy="13179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4EE6F40-B127-6E00-0F32-90836DF43A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36" y="5554137"/>
            <a:ext cx="2653364" cy="1317931"/>
          </a:xfrm>
          <a:prstGeom prst="rect">
            <a:avLst/>
          </a:prstGeom>
        </p:spPr>
      </p:pic>
      <p:sp>
        <p:nvSpPr>
          <p:cNvPr id="19" name="楕円 18">
            <a:extLst>
              <a:ext uri="{FF2B5EF4-FFF2-40B4-BE49-F238E27FC236}">
                <a16:creationId xmlns:a16="http://schemas.microsoft.com/office/drawing/2014/main" id="{5BB96454-4F4C-7BC8-5278-AC07846B3418}"/>
              </a:ext>
            </a:extLst>
          </p:cNvPr>
          <p:cNvSpPr/>
          <p:nvPr/>
        </p:nvSpPr>
        <p:spPr>
          <a:xfrm>
            <a:off x="681425" y="5741834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お問合せ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2269BEE-19F6-A312-1E71-5D9522A0CD90}"/>
              </a:ext>
            </a:extLst>
          </p:cNvPr>
          <p:cNvSpPr/>
          <p:nvPr/>
        </p:nvSpPr>
        <p:spPr>
          <a:xfrm>
            <a:off x="6709060" y="5557181"/>
            <a:ext cx="2796498" cy="1294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加盟団体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東北地区不動産公正取引協議会加盟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（一社）岩手県宅地建物取引業協会会員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免許番号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宅地建物取引業　岩手県知事（</a:t>
            </a:r>
            <a:r>
              <a:rPr kumimoji="1" lang="en-US" altLang="ja-JP" sz="1000" dirty="0">
                <a:solidFill>
                  <a:schemeClr val="tx1"/>
                </a:solidFill>
              </a:rPr>
              <a:t>3</a:t>
            </a:r>
            <a:r>
              <a:rPr kumimoji="1" lang="ja-JP" altLang="en-US" sz="1000" dirty="0">
                <a:solidFill>
                  <a:schemeClr val="tx1"/>
                </a:solidFill>
              </a:rPr>
              <a:t>）第</a:t>
            </a:r>
            <a:r>
              <a:rPr kumimoji="1" lang="en-US" altLang="ja-JP" sz="1000" dirty="0">
                <a:solidFill>
                  <a:schemeClr val="tx1"/>
                </a:solidFill>
              </a:rPr>
              <a:t>2407</a:t>
            </a:r>
            <a:r>
              <a:rPr kumimoji="1" lang="ja-JP" altLang="en-US" sz="1000" dirty="0">
                <a:solidFill>
                  <a:schemeClr val="tx1"/>
                </a:solidFill>
              </a:rPr>
              <a:t>号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ja-JP" altLang="en-US" sz="1000" dirty="0">
                <a:solidFill>
                  <a:schemeClr val="tx1"/>
                </a:solidFill>
              </a:rPr>
              <a:t>住所：岩手県一関市末広</a:t>
            </a:r>
            <a:r>
              <a:rPr kumimoji="1" lang="en-US" altLang="ja-JP" sz="1000" dirty="0">
                <a:solidFill>
                  <a:schemeClr val="tx1"/>
                </a:solidFill>
              </a:rPr>
              <a:t>1</a:t>
            </a:r>
            <a:r>
              <a:rPr kumimoji="1" lang="ja-JP" altLang="en-US" sz="1000" dirty="0">
                <a:solidFill>
                  <a:schemeClr val="tx1"/>
                </a:solidFill>
              </a:rPr>
              <a:t>丁目</a:t>
            </a:r>
            <a:r>
              <a:rPr kumimoji="1" lang="en-US" altLang="ja-JP" sz="1000" dirty="0">
                <a:solidFill>
                  <a:schemeClr val="tx1"/>
                </a:solidFill>
              </a:rPr>
              <a:t>7</a:t>
            </a:r>
            <a:r>
              <a:rPr kumimoji="1" lang="ja-JP" altLang="en-US" sz="1000" dirty="0">
                <a:solidFill>
                  <a:schemeClr val="tx1"/>
                </a:solidFill>
              </a:rPr>
              <a:t>番</a:t>
            </a:r>
            <a:r>
              <a:rPr kumimoji="1" lang="en-US" altLang="ja-JP" sz="1000" dirty="0">
                <a:solidFill>
                  <a:schemeClr val="tx1"/>
                </a:solidFill>
              </a:rPr>
              <a:t>38</a:t>
            </a:r>
            <a:r>
              <a:rPr kumimoji="1" lang="ja-JP" altLang="en-US" sz="1000" dirty="0">
                <a:solidFill>
                  <a:schemeClr val="tx1"/>
                </a:solidFill>
              </a:rPr>
              <a:t>号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en-US" altLang="ja-JP" sz="1000" dirty="0">
                <a:solidFill>
                  <a:schemeClr val="tx1"/>
                </a:solidFill>
              </a:rPr>
              <a:t>FAX</a:t>
            </a:r>
            <a:r>
              <a:rPr kumimoji="1" lang="ja-JP" altLang="en-US" sz="1000" dirty="0">
                <a:solidFill>
                  <a:schemeClr val="tx1"/>
                </a:solidFill>
              </a:rPr>
              <a:t>：</a:t>
            </a:r>
            <a:r>
              <a:rPr kumimoji="1" lang="en-US" altLang="ja-JP" sz="1000" dirty="0">
                <a:solidFill>
                  <a:schemeClr val="tx1"/>
                </a:solidFill>
              </a:rPr>
              <a:t>0191‐34‐4007</a:t>
            </a:r>
            <a:br>
              <a:rPr kumimoji="1" lang="en-US" altLang="ja-JP" sz="1000" dirty="0">
                <a:solidFill>
                  <a:schemeClr val="tx1"/>
                </a:solidFill>
              </a:rPr>
            </a:br>
            <a:r>
              <a:rPr kumimoji="1" lang="en-US" altLang="ja-JP" sz="1000" dirty="0">
                <a:solidFill>
                  <a:schemeClr val="tx1"/>
                </a:solidFill>
              </a:rPr>
              <a:t>Mail:  info@seicohome.co.jp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0BB8266-E2EA-8581-ECC8-8EA4062EAB46}"/>
              </a:ext>
            </a:extLst>
          </p:cNvPr>
          <p:cNvSpPr/>
          <p:nvPr/>
        </p:nvSpPr>
        <p:spPr>
          <a:xfrm>
            <a:off x="1138625" y="5737776"/>
            <a:ext cx="53710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株式会社セイコウ</a:t>
            </a:r>
            <a:br>
              <a:rPr lang="en-US" altLang="ja-JP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altLang="ja-JP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TEL:0191‐34‐7007</a:t>
            </a:r>
            <a:endParaRPr lang="ja-JP" alt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034C6FD-2B83-37E5-A694-C7048DA83FF2}"/>
              </a:ext>
            </a:extLst>
          </p:cNvPr>
          <p:cNvSpPr/>
          <p:nvPr/>
        </p:nvSpPr>
        <p:spPr>
          <a:xfrm>
            <a:off x="-892629" y="100514"/>
            <a:ext cx="100366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栗原市若柳字川北欠宅地分譲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7C6DAE0-3666-472F-0ED8-5E98CB978B6D}"/>
              </a:ext>
            </a:extLst>
          </p:cNvPr>
          <p:cNvSpPr/>
          <p:nvPr/>
        </p:nvSpPr>
        <p:spPr>
          <a:xfrm>
            <a:off x="-1" y="4552138"/>
            <a:ext cx="3548743" cy="6973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</a:rPr>
              <a:t>※</a:t>
            </a:r>
            <a:r>
              <a:rPr lang="ja-JP" altLang="en-US" dirty="0">
                <a:solidFill>
                  <a:schemeClr val="tx1"/>
                </a:solidFill>
              </a:rPr>
              <a:t>東北電力の電柱・支線が敷地内に建つ予定です。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44FF32-496E-3473-F70F-E2BB35BD97C0}"/>
              </a:ext>
            </a:extLst>
          </p:cNvPr>
          <p:cNvSpPr/>
          <p:nvPr/>
        </p:nvSpPr>
        <p:spPr>
          <a:xfrm>
            <a:off x="8153400" y="324601"/>
            <a:ext cx="39264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2025</a:t>
            </a:r>
            <a:r>
              <a:rPr lang="ja-JP" alt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年夏完成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43299A3-1195-0251-2F0A-FDB76D1ADE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" y="1029700"/>
            <a:ext cx="1808530" cy="311943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AF7BC70-A0D7-3F53-07CD-681CD2E926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49" y="1029699"/>
            <a:ext cx="1864880" cy="311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3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C8E60C5-B327-7051-D3ED-8ED0D9B5E5C6}"/>
              </a:ext>
            </a:extLst>
          </p:cNvPr>
          <p:cNvGrpSpPr>
            <a:grpSpLocks noChangeAspect="1"/>
          </p:cNvGrpSpPr>
          <p:nvPr/>
        </p:nvGrpSpPr>
        <p:grpSpPr>
          <a:xfrm>
            <a:off x="653798" y="1008184"/>
            <a:ext cx="2296246" cy="2160000"/>
            <a:chOff x="3139089" y="628195"/>
            <a:chExt cx="6794091" cy="6390968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3F04229F-B232-1DA9-1A31-A0DAD8A46D95}"/>
                </a:ext>
              </a:extLst>
            </p:cNvPr>
            <p:cNvGrpSpPr/>
            <p:nvPr/>
          </p:nvGrpSpPr>
          <p:grpSpPr>
            <a:xfrm>
              <a:off x="3139089" y="628195"/>
              <a:ext cx="6794091" cy="6390968"/>
              <a:chOff x="1504335" y="619432"/>
              <a:chExt cx="6794091" cy="6390968"/>
            </a:xfrm>
          </p:grpSpPr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9AE4CB46-9749-EC58-5D5B-C8A179C201B1}"/>
                  </a:ext>
                </a:extLst>
              </p:cNvPr>
              <p:cNvSpPr/>
              <p:nvPr/>
            </p:nvSpPr>
            <p:spPr>
              <a:xfrm>
                <a:off x="1504335" y="619432"/>
                <a:ext cx="6794091" cy="6027174"/>
              </a:xfrm>
              <a:custGeom>
                <a:avLst/>
                <a:gdLst>
                  <a:gd name="connsiteX0" fmla="*/ 58994 w 6794091"/>
                  <a:gd name="connsiteY0" fmla="*/ 1907458 h 6027174"/>
                  <a:gd name="connsiteX1" fmla="*/ 5565059 w 6794091"/>
                  <a:gd name="connsiteY1" fmla="*/ 0 h 6027174"/>
                  <a:gd name="connsiteX2" fmla="*/ 6794091 w 6794091"/>
                  <a:gd name="connsiteY2" fmla="*/ 3726426 h 6027174"/>
                  <a:gd name="connsiteX3" fmla="*/ 1789471 w 6794091"/>
                  <a:gd name="connsiteY3" fmla="*/ 5270091 h 6027174"/>
                  <a:gd name="connsiteX4" fmla="*/ 1868130 w 6794091"/>
                  <a:gd name="connsiteY4" fmla="*/ 5525729 h 6027174"/>
                  <a:gd name="connsiteX5" fmla="*/ 0 w 6794091"/>
                  <a:gd name="connsiteY5" fmla="*/ 6027174 h 6027174"/>
                  <a:gd name="connsiteX6" fmla="*/ 58994 w 6794091"/>
                  <a:gd name="connsiteY6" fmla="*/ 1907458 h 6027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94091" h="6027174">
                    <a:moveTo>
                      <a:pt x="58994" y="1907458"/>
                    </a:moveTo>
                    <a:lnTo>
                      <a:pt x="5565059" y="0"/>
                    </a:lnTo>
                    <a:lnTo>
                      <a:pt x="6794091" y="3726426"/>
                    </a:lnTo>
                    <a:lnTo>
                      <a:pt x="1789471" y="5270091"/>
                    </a:lnTo>
                    <a:lnTo>
                      <a:pt x="1868130" y="5525729"/>
                    </a:lnTo>
                    <a:lnTo>
                      <a:pt x="0" y="6027174"/>
                    </a:lnTo>
                    <a:lnTo>
                      <a:pt x="58994" y="1907458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139A769E-6BDC-EEA8-0531-48C510EF13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7060" y="1988820"/>
                <a:ext cx="493334" cy="1584797"/>
              </a:xfrm>
              <a:prstGeom prst="line">
                <a:avLst/>
              </a:prstGeom>
              <a:ln w="952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13EE776D-C094-31CF-23FC-E01183DF22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960" y="1322070"/>
                <a:ext cx="440710" cy="1402080"/>
              </a:xfrm>
              <a:prstGeom prst="line">
                <a:avLst/>
              </a:prstGeom>
              <a:ln w="952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EBEB7A4F-54F1-7E4E-D754-91ECF60AF53D}"/>
                  </a:ext>
                </a:extLst>
              </p:cNvPr>
              <p:cNvCxnSpPr/>
              <p:nvPr/>
            </p:nvCxnSpPr>
            <p:spPr>
              <a:xfrm flipH="1">
                <a:off x="5615940" y="2611120"/>
                <a:ext cx="2123440" cy="665480"/>
              </a:xfrm>
              <a:prstGeom prst="line">
                <a:avLst/>
              </a:prstGeom>
              <a:ln w="952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B1543972-1160-FDBC-A8D1-05472890DB06}"/>
                  </a:ext>
                </a:extLst>
              </p:cNvPr>
              <p:cNvCxnSpPr>
                <a:cxnSpLocks/>
                <a:endCxn id="32" idx="4"/>
              </p:cNvCxnSpPr>
              <p:nvPr/>
            </p:nvCxnSpPr>
            <p:spPr>
              <a:xfrm flipH="1" flipV="1">
                <a:off x="5791962" y="3795897"/>
                <a:ext cx="361950" cy="1192663"/>
              </a:xfrm>
              <a:prstGeom prst="line">
                <a:avLst/>
              </a:prstGeom>
              <a:ln w="952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86DCF586-5DDA-0CDB-E23F-B785A3563219}"/>
                  </a:ext>
                </a:extLst>
              </p:cNvPr>
              <p:cNvCxnSpPr>
                <a:cxnSpLocks/>
                <a:endCxn id="7" idx="3"/>
              </p:cNvCxnSpPr>
              <p:nvPr/>
            </p:nvCxnSpPr>
            <p:spPr>
              <a:xfrm>
                <a:off x="3291840" y="4330700"/>
                <a:ext cx="1966" cy="1558823"/>
              </a:xfrm>
              <a:prstGeom prst="line">
                <a:avLst/>
              </a:prstGeom>
              <a:ln w="952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ECA4C4E5-6641-C8AB-2248-38088A5D4B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04335" y="1760220"/>
                <a:ext cx="73005" cy="5250180"/>
              </a:xfrm>
              <a:prstGeom prst="line">
                <a:avLst/>
              </a:prstGeom>
              <a:ln w="952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01DA4EF3-2272-4501-B152-9F0ED0831977}"/>
                </a:ext>
              </a:extLst>
            </p:cNvPr>
            <p:cNvSpPr/>
            <p:nvPr/>
          </p:nvSpPr>
          <p:spPr>
            <a:xfrm>
              <a:off x="3159516" y="2717540"/>
              <a:ext cx="4267200" cy="2418080"/>
            </a:xfrm>
            <a:custGeom>
              <a:avLst/>
              <a:gdLst>
                <a:gd name="connsiteX0" fmla="*/ 15240 w 4267200"/>
                <a:gd name="connsiteY0" fmla="*/ 1264920 h 2418080"/>
                <a:gd name="connsiteX1" fmla="*/ 238760 w 4267200"/>
                <a:gd name="connsiteY1" fmla="*/ 1437640 h 2418080"/>
                <a:gd name="connsiteX2" fmla="*/ 3764280 w 4267200"/>
                <a:gd name="connsiteY2" fmla="*/ 325120 h 2418080"/>
                <a:gd name="connsiteX3" fmla="*/ 3926840 w 4267200"/>
                <a:gd name="connsiteY3" fmla="*/ 0 h 2418080"/>
                <a:gd name="connsiteX4" fmla="*/ 4267200 w 4267200"/>
                <a:gd name="connsiteY4" fmla="*/ 1087120 h 2418080"/>
                <a:gd name="connsiteX5" fmla="*/ 3962400 w 4267200"/>
                <a:gd name="connsiteY5" fmla="*/ 939800 h 2418080"/>
                <a:gd name="connsiteX6" fmla="*/ 228600 w 4267200"/>
                <a:gd name="connsiteY6" fmla="*/ 2098040 h 2418080"/>
                <a:gd name="connsiteX7" fmla="*/ 0 w 4267200"/>
                <a:gd name="connsiteY7" fmla="*/ 2418080 h 2418080"/>
                <a:gd name="connsiteX8" fmla="*/ 15240 w 4267200"/>
                <a:gd name="connsiteY8" fmla="*/ 1264920 h 241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2418080">
                  <a:moveTo>
                    <a:pt x="15240" y="1264920"/>
                  </a:moveTo>
                  <a:lnTo>
                    <a:pt x="238760" y="1437640"/>
                  </a:lnTo>
                  <a:lnTo>
                    <a:pt x="3764280" y="325120"/>
                  </a:lnTo>
                  <a:lnTo>
                    <a:pt x="3926840" y="0"/>
                  </a:lnTo>
                  <a:lnTo>
                    <a:pt x="4267200" y="1087120"/>
                  </a:lnTo>
                  <a:lnTo>
                    <a:pt x="3962400" y="939800"/>
                  </a:lnTo>
                  <a:lnTo>
                    <a:pt x="228600" y="2098040"/>
                  </a:lnTo>
                  <a:lnTo>
                    <a:pt x="0" y="2418080"/>
                  </a:lnTo>
                  <a:lnTo>
                    <a:pt x="15240" y="126492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0B44600C-0D10-1BB0-BAFB-17DCB3F31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676242"/>
              </p:ext>
            </p:extLst>
          </p:nvPr>
        </p:nvGraphicFramePr>
        <p:xfrm>
          <a:off x="4621182" y="986036"/>
          <a:ext cx="7346560" cy="5189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863485" imgH="5554980" progId="Acrobat.Document.DC">
                  <p:embed/>
                </p:oleObj>
              </mc:Choice>
              <mc:Fallback>
                <p:oleObj name="Acrobat Document" r:id="rId2" imgW="7863485" imgH="55549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21182" y="986036"/>
                        <a:ext cx="7346560" cy="5189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図 35">
            <a:extLst>
              <a:ext uri="{FF2B5EF4-FFF2-40B4-BE49-F238E27FC236}">
                <a16:creationId xmlns:a16="http://schemas.microsoft.com/office/drawing/2014/main" id="{926D9286-92E4-F79C-CC94-9A4C71669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05818">
            <a:off x="10092364" y="1815347"/>
            <a:ext cx="382571" cy="3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7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49ED4ED-F563-0FCD-0415-C544DF5EFEA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reflection stA="45000" endPos="2000" dist="50800" dir="5400000" sy="-100000" algn="bl" rotWithShape="0"/>
              </a:effectLs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8FDDFB49-3E70-040D-66EF-62ABB9CF59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917575"/>
          <a:ext cx="4960938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945454" imgH="2804213" progId="Excel.Sheet.12">
                  <p:embed/>
                </p:oleObj>
              </mc:Choice>
              <mc:Fallback>
                <p:oleObj name="Worksheet" r:id="rId3" imgW="4945454" imgH="2804213" progId="Excel.Shee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8FDDFB49-3E70-040D-66EF-62ABB9CF5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77100" y="917575"/>
                        <a:ext cx="4960938" cy="464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02D878C1-0331-CDE9-86AC-E199BD1DBD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50" y="998539"/>
          <a:ext cx="3935413" cy="220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811972" imgH="1844093" progId="Excel.Sheet.12">
                  <p:embed/>
                </p:oleObj>
              </mc:Choice>
              <mc:Fallback>
                <p:oleObj name="Worksheet" r:id="rId5" imgW="2811972" imgH="1844093" progId="Excel.Shee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02D878C1-0331-CDE9-86AC-E199BD1DB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50" y="998539"/>
                        <a:ext cx="3935413" cy="220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3C4438D-08B8-67A1-8D30-57624DD8B4EC}"/>
              </a:ext>
            </a:extLst>
          </p:cNvPr>
          <p:cNvSpPr/>
          <p:nvPr/>
        </p:nvSpPr>
        <p:spPr>
          <a:xfrm>
            <a:off x="0" y="5540069"/>
            <a:ext cx="12192000" cy="13179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DD7C0C2-061D-4EC2-D04A-1B4E5A25BB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36" y="5540069"/>
            <a:ext cx="2653364" cy="1317931"/>
          </a:xfrm>
          <a:prstGeom prst="rect">
            <a:avLst/>
          </a:prstGeom>
        </p:spPr>
      </p:pic>
      <p:sp>
        <p:nvSpPr>
          <p:cNvPr id="19" name="楕円 18">
            <a:extLst>
              <a:ext uri="{FF2B5EF4-FFF2-40B4-BE49-F238E27FC236}">
                <a16:creationId xmlns:a16="http://schemas.microsoft.com/office/drawing/2014/main" id="{BA70E45E-C7F3-C869-5D5E-F035DE543E21}"/>
              </a:ext>
            </a:extLst>
          </p:cNvPr>
          <p:cNvSpPr/>
          <p:nvPr/>
        </p:nvSpPr>
        <p:spPr>
          <a:xfrm>
            <a:off x="112113" y="5819185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お問合せ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3EA091C-4FA0-B755-F9B4-F1871325D11F}"/>
              </a:ext>
            </a:extLst>
          </p:cNvPr>
          <p:cNvSpPr/>
          <p:nvPr/>
        </p:nvSpPr>
        <p:spPr>
          <a:xfrm>
            <a:off x="6709060" y="5605534"/>
            <a:ext cx="2796498" cy="12349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加盟団体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】</a:t>
            </a:r>
            <a:b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東北地区不動産公正取引協議会加盟</a:t>
            </a:r>
            <a:b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（一社）岩手県宅地建物取引業協会会員</a:t>
            </a:r>
            <a:b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免許番号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】</a:t>
            </a:r>
            <a:b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宅地建物取引業　岩手県知事（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）第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2407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号</a:t>
            </a:r>
            <a:b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住所：岩手県一関市末広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丁目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7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番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38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号</a:t>
            </a:r>
            <a:b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FAX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：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0191‐34‐4007</a:t>
            </a:r>
            <a:b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Mail:  info@seicohome.co.jp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9EB728B-8C58-52AC-8003-67D5C87C096E}"/>
              </a:ext>
            </a:extLst>
          </p:cNvPr>
          <p:cNvSpPr/>
          <p:nvPr/>
        </p:nvSpPr>
        <p:spPr>
          <a:xfrm>
            <a:off x="1138626" y="5737776"/>
            <a:ext cx="4431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株式会社セイコウ</a:t>
            </a:r>
            <a:br>
              <a:rPr kumimoji="1" lang="en-US" altLang="ja-JP" sz="32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en-US" altLang="ja-JP" sz="3200" b="1" i="0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TEL:0191‐34‐7007</a:t>
            </a:r>
            <a:endParaRPr kumimoji="1" lang="ja-JP" altLang="en-US" sz="32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6BC969B-4DCE-08A8-9E0F-8DFA7A44212F}"/>
              </a:ext>
            </a:extLst>
          </p:cNvPr>
          <p:cNvSpPr/>
          <p:nvPr/>
        </p:nvSpPr>
        <p:spPr>
          <a:xfrm>
            <a:off x="139617" y="100514"/>
            <a:ext cx="88024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 w="6600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5A5A5">
                      <a:lumMod val="75000"/>
                    </a:srgbClr>
                  </a:out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赤荻字下谷地宅地分譲全８区画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845CDAD-05B3-C977-6317-3EF71E4D14A1}"/>
              </a:ext>
            </a:extLst>
          </p:cNvPr>
          <p:cNvSpPr/>
          <p:nvPr/>
        </p:nvSpPr>
        <p:spPr>
          <a:xfrm>
            <a:off x="8965140" y="307831"/>
            <a:ext cx="30893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 w="6600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5A5A5">
                      <a:lumMod val="75000"/>
                    </a:srgbClr>
                  </a:out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2025</a:t>
            </a:r>
            <a:r>
              <a:rPr kumimoji="1" lang="ja-JP" altLang="en-US" sz="3600" b="1" i="0" u="none" strike="noStrike" kern="1200" cap="none" spc="0" normalizeH="0" baseline="0" noProof="0" dirty="0">
                <a:ln w="6600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5A5A5">
                      <a:lumMod val="75000"/>
                    </a:srgbClr>
                  </a:outerShdw>
                </a:effectLs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年秋完成</a:t>
            </a:r>
          </a:p>
        </p:txBody>
      </p:sp>
      <p:sp>
        <p:nvSpPr>
          <p:cNvPr id="5" name="テキスト ボックス 8">
            <a:extLst>
              <a:ext uri="{FF2B5EF4-FFF2-40B4-BE49-F238E27FC236}">
                <a16:creationId xmlns:a16="http://schemas.microsoft.com/office/drawing/2014/main" id="{1E168E8A-A754-49D4-AE16-F25B383B6968}"/>
              </a:ext>
            </a:extLst>
          </p:cNvPr>
          <p:cNvSpPr txBox="1"/>
          <p:nvPr/>
        </p:nvSpPr>
        <p:spPr>
          <a:xfrm>
            <a:off x="10795690" y="39167"/>
            <a:ext cx="1524000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2025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年５月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19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日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5FD5D34-0852-F042-01C8-9B36B7FC16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0" y="3281578"/>
            <a:ext cx="2880000" cy="2160000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B6724D1E-56E7-DB5D-EA65-81450F5C5C20}"/>
              </a:ext>
            </a:extLst>
          </p:cNvPr>
          <p:cNvSpPr>
            <a:spLocks noChangeAspect="1"/>
          </p:cNvSpPr>
          <p:nvPr/>
        </p:nvSpPr>
        <p:spPr>
          <a:xfrm>
            <a:off x="13421281" y="2899364"/>
            <a:ext cx="457424" cy="3395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0000"/>
                    </a:prst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成約</a:t>
            </a: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ECA3A798-B135-FBBD-F109-C0AB93EF10F5}"/>
              </a:ext>
            </a:extLst>
          </p:cNvPr>
          <p:cNvSpPr>
            <a:spLocks noChangeAspect="1"/>
          </p:cNvSpPr>
          <p:nvPr/>
        </p:nvSpPr>
        <p:spPr>
          <a:xfrm>
            <a:off x="13369495" y="2415826"/>
            <a:ext cx="457424" cy="33704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0000"/>
                    </a:prst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申込</a:t>
            </a: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71D49324-7899-D1AB-1E54-5FED86757D7A}"/>
              </a:ext>
            </a:extLst>
          </p:cNvPr>
          <p:cNvSpPr/>
          <p:nvPr/>
        </p:nvSpPr>
        <p:spPr>
          <a:xfrm>
            <a:off x="4379456" y="2859193"/>
            <a:ext cx="2196222" cy="1278812"/>
          </a:xfrm>
          <a:custGeom>
            <a:avLst/>
            <a:gdLst>
              <a:gd name="connsiteX0" fmla="*/ 110066 w 2675466"/>
              <a:gd name="connsiteY0" fmla="*/ 1316566 h 1557866"/>
              <a:gd name="connsiteX1" fmla="*/ 0 w 2675466"/>
              <a:gd name="connsiteY1" fmla="*/ 584200 h 1557866"/>
              <a:gd name="connsiteX2" fmla="*/ 143933 w 2675466"/>
              <a:gd name="connsiteY2" fmla="*/ 681566 h 1557866"/>
              <a:gd name="connsiteX3" fmla="*/ 2192866 w 2675466"/>
              <a:gd name="connsiteY3" fmla="*/ 0 h 1557866"/>
              <a:gd name="connsiteX4" fmla="*/ 2675466 w 2675466"/>
              <a:gd name="connsiteY4" fmla="*/ 1422400 h 1557866"/>
              <a:gd name="connsiteX5" fmla="*/ 2260600 w 2675466"/>
              <a:gd name="connsiteY5" fmla="*/ 1557866 h 1557866"/>
              <a:gd name="connsiteX6" fmla="*/ 1968500 w 2675466"/>
              <a:gd name="connsiteY6" fmla="*/ 698500 h 1557866"/>
              <a:gd name="connsiteX7" fmla="*/ 1782233 w 2675466"/>
              <a:gd name="connsiteY7" fmla="*/ 596900 h 1557866"/>
              <a:gd name="connsiteX8" fmla="*/ 224366 w 2675466"/>
              <a:gd name="connsiteY8" fmla="*/ 1130300 h 1557866"/>
              <a:gd name="connsiteX9" fmla="*/ 110066 w 2675466"/>
              <a:gd name="connsiteY9" fmla="*/ 1316566 h 155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5466" h="1557866">
                <a:moveTo>
                  <a:pt x="110066" y="1316566"/>
                </a:moveTo>
                <a:lnTo>
                  <a:pt x="0" y="584200"/>
                </a:lnTo>
                <a:lnTo>
                  <a:pt x="143933" y="681566"/>
                </a:lnTo>
                <a:lnTo>
                  <a:pt x="2192866" y="0"/>
                </a:lnTo>
                <a:lnTo>
                  <a:pt x="2675466" y="1422400"/>
                </a:lnTo>
                <a:lnTo>
                  <a:pt x="2260600" y="1557866"/>
                </a:lnTo>
                <a:lnTo>
                  <a:pt x="1968500" y="698500"/>
                </a:lnTo>
                <a:lnTo>
                  <a:pt x="1782233" y="596900"/>
                </a:lnTo>
                <a:lnTo>
                  <a:pt x="224366" y="1130300"/>
                </a:lnTo>
                <a:lnTo>
                  <a:pt x="110066" y="13165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E67F942E-672E-A6E1-AE80-1CF132CB4093}"/>
              </a:ext>
            </a:extLst>
          </p:cNvPr>
          <p:cNvSpPr/>
          <p:nvPr/>
        </p:nvSpPr>
        <p:spPr>
          <a:xfrm>
            <a:off x="4094503" y="1034799"/>
            <a:ext cx="1522065" cy="952159"/>
          </a:xfrm>
          <a:custGeom>
            <a:avLst/>
            <a:gdLst>
              <a:gd name="connsiteX0" fmla="*/ 93134 w 1854200"/>
              <a:gd name="connsiteY0" fmla="*/ 1159933 h 1159933"/>
              <a:gd name="connsiteX1" fmla="*/ 300567 w 1854200"/>
              <a:gd name="connsiteY1" fmla="*/ 787400 h 1159933"/>
              <a:gd name="connsiteX2" fmla="*/ 1854200 w 1854200"/>
              <a:gd name="connsiteY2" fmla="*/ 262466 h 1159933"/>
              <a:gd name="connsiteX3" fmla="*/ 1765300 w 1854200"/>
              <a:gd name="connsiteY3" fmla="*/ 0 h 1159933"/>
              <a:gd name="connsiteX4" fmla="*/ 0 w 1854200"/>
              <a:gd name="connsiteY4" fmla="*/ 579966 h 1159933"/>
              <a:gd name="connsiteX5" fmla="*/ 93134 w 1854200"/>
              <a:gd name="connsiteY5" fmla="*/ 1159933 h 11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200" h="1159933">
                <a:moveTo>
                  <a:pt x="93134" y="1159933"/>
                </a:moveTo>
                <a:lnTo>
                  <a:pt x="300567" y="787400"/>
                </a:lnTo>
                <a:lnTo>
                  <a:pt x="1854200" y="262466"/>
                </a:lnTo>
                <a:lnTo>
                  <a:pt x="1765300" y="0"/>
                </a:lnTo>
                <a:lnTo>
                  <a:pt x="0" y="579966"/>
                </a:lnTo>
                <a:lnTo>
                  <a:pt x="93134" y="11599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AC1AD41-A60A-ADCD-EE00-CC4A684E44F6}"/>
              </a:ext>
            </a:extLst>
          </p:cNvPr>
          <p:cNvSpPr/>
          <p:nvPr/>
        </p:nvSpPr>
        <p:spPr>
          <a:xfrm>
            <a:off x="4853103" y="1246255"/>
            <a:ext cx="1060755" cy="1141549"/>
          </a:xfrm>
          <a:custGeom>
            <a:avLst/>
            <a:gdLst>
              <a:gd name="connsiteX0" fmla="*/ 368300 w 1292225"/>
              <a:gd name="connsiteY0" fmla="*/ 1390650 h 1390650"/>
              <a:gd name="connsiteX1" fmla="*/ 0 w 1292225"/>
              <a:gd name="connsiteY1" fmla="*/ 317500 h 1390650"/>
              <a:gd name="connsiteX2" fmla="*/ 920750 w 1292225"/>
              <a:gd name="connsiteY2" fmla="*/ 0 h 1390650"/>
              <a:gd name="connsiteX3" fmla="*/ 1292225 w 1292225"/>
              <a:gd name="connsiteY3" fmla="*/ 1073150 h 1390650"/>
              <a:gd name="connsiteX4" fmla="*/ 368300 w 1292225"/>
              <a:gd name="connsiteY4" fmla="*/ 139065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225" h="1390650">
                <a:moveTo>
                  <a:pt x="368300" y="1390650"/>
                </a:moveTo>
                <a:lnTo>
                  <a:pt x="0" y="317500"/>
                </a:lnTo>
                <a:lnTo>
                  <a:pt x="920750" y="0"/>
                </a:lnTo>
                <a:lnTo>
                  <a:pt x="1292225" y="1073150"/>
                </a:lnTo>
                <a:lnTo>
                  <a:pt x="368300" y="139065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E2CCF9A7-C42D-3830-D2B0-310BF48223B1}"/>
              </a:ext>
            </a:extLst>
          </p:cNvPr>
          <p:cNvSpPr/>
          <p:nvPr/>
        </p:nvSpPr>
        <p:spPr>
          <a:xfrm>
            <a:off x="4174429" y="1507404"/>
            <a:ext cx="982566" cy="1183250"/>
          </a:xfrm>
          <a:custGeom>
            <a:avLst/>
            <a:gdLst>
              <a:gd name="connsiteX0" fmla="*/ 0 w 1196975"/>
              <a:gd name="connsiteY0" fmla="*/ 571500 h 1441450"/>
              <a:gd name="connsiteX1" fmla="*/ 206375 w 1196975"/>
              <a:gd name="connsiteY1" fmla="*/ 212725 h 1441450"/>
              <a:gd name="connsiteX2" fmla="*/ 828675 w 1196975"/>
              <a:gd name="connsiteY2" fmla="*/ 0 h 1441450"/>
              <a:gd name="connsiteX3" fmla="*/ 1196975 w 1196975"/>
              <a:gd name="connsiteY3" fmla="*/ 1069975 h 1441450"/>
              <a:gd name="connsiteX4" fmla="*/ 120650 w 1196975"/>
              <a:gd name="connsiteY4" fmla="*/ 1441450 h 1441450"/>
              <a:gd name="connsiteX5" fmla="*/ 0 w 1196975"/>
              <a:gd name="connsiteY5" fmla="*/ 57150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975" h="1441450">
                <a:moveTo>
                  <a:pt x="0" y="571500"/>
                </a:moveTo>
                <a:lnTo>
                  <a:pt x="206375" y="212725"/>
                </a:lnTo>
                <a:lnTo>
                  <a:pt x="828675" y="0"/>
                </a:lnTo>
                <a:lnTo>
                  <a:pt x="1196975" y="1069975"/>
                </a:lnTo>
                <a:lnTo>
                  <a:pt x="120650" y="1441450"/>
                </a:lnTo>
                <a:lnTo>
                  <a:pt x="0" y="5715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0CC6151-9E8F-8E2E-DE9C-AD91CC2DFD84}"/>
              </a:ext>
            </a:extLst>
          </p:cNvPr>
          <p:cNvSpPr/>
          <p:nvPr/>
        </p:nvSpPr>
        <p:spPr>
          <a:xfrm>
            <a:off x="4276074" y="2416994"/>
            <a:ext cx="1039904" cy="1003416"/>
          </a:xfrm>
          <a:custGeom>
            <a:avLst/>
            <a:gdLst>
              <a:gd name="connsiteX0" fmla="*/ 0 w 1266825"/>
              <a:gd name="connsiteY0" fmla="*/ 327025 h 1222375"/>
              <a:gd name="connsiteX1" fmla="*/ 971550 w 1266825"/>
              <a:gd name="connsiteY1" fmla="*/ 0 h 1222375"/>
              <a:gd name="connsiteX2" fmla="*/ 1266825 w 1266825"/>
              <a:gd name="connsiteY2" fmla="*/ 895350 h 1222375"/>
              <a:gd name="connsiteX3" fmla="*/ 282575 w 1266825"/>
              <a:gd name="connsiteY3" fmla="*/ 1222375 h 1222375"/>
              <a:gd name="connsiteX4" fmla="*/ 123825 w 1266825"/>
              <a:gd name="connsiteY4" fmla="*/ 1130300 h 1222375"/>
              <a:gd name="connsiteX5" fmla="*/ 0 w 1266825"/>
              <a:gd name="connsiteY5" fmla="*/ 327025 h 122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825" h="1222375">
                <a:moveTo>
                  <a:pt x="0" y="327025"/>
                </a:moveTo>
                <a:lnTo>
                  <a:pt x="971550" y="0"/>
                </a:lnTo>
                <a:lnTo>
                  <a:pt x="1266825" y="895350"/>
                </a:lnTo>
                <a:lnTo>
                  <a:pt x="282575" y="1222375"/>
                </a:lnTo>
                <a:lnTo>
                  <a:pt x="123825" y="1130300"/>
                </a:lnTo>
                <a:lnTo>
                  <a:pt x="0" y="32702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1FD42B0E-4A57-2B71-0609-3A84E276D6CB}"/>
              </a:ext>
            </a:extLst>
          </p:cNvPr>
          <p:cNvSpPr/>
          <p:nvPr/>
        </p:nvSpPr>
        <p:spPr>
          <a:xfrm>
            <a:off x="5070120" y="2128567"/>
            <a:ext cx="1099849" cy="1019054"/>
          </a:xfrm>
          <a:custGeom>
            <a:avLst/>
            <a:gdLst>
              <a:gd name="connsiteX0" fmla="*/ 0 w 1339850"/>
              <a:gd name="connsiteY0" fmla="*/ 352425 h 1241425"/>
              <a:gd name="connsiteX1" fmla="*/ 1031875 w 1339850"/>
              <a:gd name="connsiteY1" fmla="*/ 0 h 1241425"/>
              <a:gd name="connsiteX2" fmla="*/ 1339850 w 1339850"/>
              <a:gd name="connsiteY2" fmla="*/ 885825 h 1241425"/>
              <a:gd name="connsiteX3" fmla="*/ 298450 w 1339850"/>
              <a:gd name="connsiteY3" fmla="*/ 1241425 h 1241425"/>
              <a:gd name="connsiteX4" fmla="*/ 0 w 1339850"/>
              <a:gd name="connsiteY4" fmla="*/ 352425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850" h="1241425">
                <a:moveTo>
                  <a:pt x="0" y="352425"/>
                </a:moveTo>
                <a:lnTo>
                  <a:pt x="1031875" y="0"/>
                </a:lnTo>
                <a:lnTo>
                  <a:pt x="1339850" y="885825"/>
                </a:lnTo>
                <a:lnTo>
                  <a:pt x="298450" y="1241425"/>
                </a:lnTo>
                <a:lnTo>
                  <a:pt x="0" y="35242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ABB773B4-1581-48B6-BF8B-31BACCAA9AEA}"/>
              </a:ext>
            </a:extLst>
          </p:cNvPr>
          <p:cNvSpPr/>
          <p:nvPr/>
        </p:nvSpPr>
        <p:spPr>
          <a:xfrm>
            <a:off x="6182131" y="2507899"/>
            <a:ext cx="945209" cy="1526414"/>
          </a:xfrm>
          <a:custGeom>
            <a:avLst/>
            <a:gdLst>
              <a:gd name="connsiteX0" fmla="*/ 0 w 1151466"/>
              <a:gd name="connsiteY0" fmla="*/ 423333 h 1833033"/>
              <a:gd name="connsiteX1" fmla="*/ 994833 w 1151466"/>
              <a:gd name="connsiteY1" fmla="*/ 0 h 1833033"/>
              <a:gd name="connsiteX2" fmla="*/ 1151466 w 1151466"/>
              <a:gd name="connsiteY2" fmla="*/ 342900 h 1833033"/>
              <a:gd name="connsiteX3" fmla="*/ 1130300 w 1151466"/>
              <a:gd name="connsiteY3" fmla="*/ 563033 h 1833033"/>
              <a:gd name="connsiteX4" fmla="*/ 863600 w 1151466"/>
              <a:gd name="connsiteY4" fmla="*/ 948266 h 1833033"/>
              <a:gd name="connsiteX5" fmla="*/ 1062566 w 1151466"/>
              <a:gd name="connsiteY5" fmla="*/ 1655233 h 1833033"/>
              <a:gd name="connsiteX6" fmla="*/ 482600 w 1151466"/>
              <a:gd name="connsiteY6" fmla="*/ 1833033 h 1833033"/>
              <a:gd name="connsiteX7" fmla="*/ 0 w 1151466"/>
              <a:gd name="connsiteY7" fmla="*/ 423333 h 183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1466" h="1833033">
                <a:moveTo>
                  <a:pt x="0" y="423333"/>
                </a:moveTo>
                <a:lnTo>
                  <a:pt x="994833" y="0"/>
                </a:lnTo>
                <a:lnTo>
                  <a:pt x="1151466" y="342900"/>
                </a:lnTo>
                <a:lnTo>
                  <a:pt x="1130300" y="563033"/>
                </a:lnTo>
                <a:lnTo>
                  <a:pt x="863600" y="948266"/>
                </a:lnTo>
                <a:lnTo>
                  <a:pt x="1062566" y="1655233"/>
                </a:lnTo>
                <a:lnTo>
                  <a:pt x="482600" y="1833033"/>
                </a:lnTo>
                <a:lnTo>
                  <a:pt x="0" y="42333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05DD802D-6D03-9A97-C23C-AE559DED7B74}"/>
              </a:ext>
            </a:extLst>
          </p:cNvPr>
          <p:cNvSpPr/>
          <p:nvPr/>
        </p:nvSpPr>
        <p:spPr>
          <a:xfrm>
            <a:off x="5262213" y="3337010"/>
            <a:ext cx="973010" cy="1041122"/>
          </a:xfrm>
          <a:custGeom>
            <a:avLst/>
            <a:gdLst>
              <a:gd name="connsiteX0" fmla="*/ 0 w 1185333"/>
              <a:gd name="connsiteY0" fmla="*/ 258233 h 1253067"/>
              <a:gd name="connsiteX1" fmla="*/ 347133 w 1185333"/>
              <a:gd name="connsiteY1" fmla="*/ 1253067 h 1253067"/>
              <a:gd name="connsiteX2" fmla="*/ 1185333 w 1185333"/>
              <a:gd name="connsiteY2" fmla="*/ 973667 h 1253067"/>
              <a:gd name="connsiteX3" fmla="*/ 901700 w 1185333"/>
              <a:gd name="connsiteY3" fmla="*/ 114300 h 1253067"/>
              <a:gd name="connsiteX4" fmla="*/ 715433 w 1185333"/>
              <a:gd name="connsiteY4" fmla="*/ 0 h 1253067"/>
              <a:gd name="connsiteX5" fmla="*/ 0 w 1185333"/>
              <a:gd name="connsiteY5" fmla="*/ 258233 h 12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5333" h="1253067">
                <a:moveTo>
                  <a:pt x="0" y="258233"/>
                </a:moveTo>
                <a:lnTo>
                  <a:pt x="347133" y="1253067"/>
                </a:lnTo>
                <a:lnTo>
                  <a:pt x="1185333" y="973667"/>
                </a:lnTo>
                <a:lnTo>
                  <a:pt x="901700" y="114300"/>
                </a:lnTo>
                <a:lnTo>
                  <a:pt x="715433" y="0"/>
                </a:lnTo>
                <a:lnTo>
                  <a:pt x="0" y="25823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5D5E093C-812F-6413-541C-25A489790664}"/>
              </a:ext>
            </a:extLst>
          </p:cNvPr>
          <p:cNvSpPr/>
          <p:nvPr/>
        </p:nvSpPr>
        <p:spPr>
          <a:xfrm>
            <a:off x="5540118" y="3866952"/>
            <a:ext cx="1643692" cy="1132862"/>
          </a:xfrm>
          <a:custGeom>
            <a:avLst/>
            <a:gdLst>
              <a:gd name="connsiteX0" fmla="*/ 0 w 2002367"/>
              <a:gd name="connsiteY0" fmla="*/ 622300 h 1380067"/>
              <a:gd name="connsiteX1" fmla="*/ 249767 w 2002367"/>
              <a:gd name="connsiteY1" fmla="*/ 1380067 h 1380067"/>
              <a:gd name="connsiteX2" fmla="*/ 753533 w 2002367"/>
              <a:gd name="connsiteY2" fmla="*/ 1253067 h 1380067"/>
              <a:gd name="connsiteX3" fmla="*/ 2002367 w 2002367"/>
              <a:gd name="connsiteY3" fmla="*/ 1058334 h 1380067"/>
              <a:gd name="connsiteX4" fmla="*/ 1871133 w 2002367"/>
              <a:gd name="connsiteY4" fmla="*/ 114300 h 1380067"/>
              <a:gd name="connsiteX5" fmla="*/ 1845733 w 2002367"/>
              <a:gd name="connsiteY5" fmla="*/ 0 h 1380067"/>
              <a:gd name="connsiteX6" fmla="*/ 0 w 2002367"/>
              <a:gd name="connsiteY6" fmla="*/ 622300 h 138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2367" h="1380067">
                <a:moveTo>
                  <a:pt x="0" y="622300"/>
                </a:moveTo>
                <a:lnTo>
                  <a:pt x="249767" y="1380067"/>
                </a:lnTo>
                <a:lnTo>
                  <a:pt x="753533" y="1253067"/>
                </a:lnTo>
                <a:lnTo>
                  <a:pt x="2002367" y="1058334"/>
                </a:lnTo>
                <a:lnTo>
                  <a:pt x="1871133" y="114300"/>
                </a:lnTo>
                <a:lnTo>
                  <a:pt x="1845733" y="0"/>
                </a:lnTo>
                <a:lnTo>
                  <a:pt x="0" y="6223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F3691B8-7341-CEEA-EA78-DE3340984611}"/>
              </a:ext>
            </a:extLst>
          </p:cNvPr>
          <p:cNvSpPr/>
          <p:nvPr/>
        </p:nvSpPr>
        <p:spPr>
          <a:xfrm>
            <a:off x="4473977" y="3543948"/>
            <a:ext cx="1289238" cy="1852194"/>
          </a:xfrm>
          <a:custGeom>
            <a:avLst/>
            <a:gdLst>
              <a:gd name="connsiteX0" fmla="*/ 956734 w 1570567"/>
              <a:gd name="connsiteY0" fmla="*/ 0 h 2256367"/>
              <a:gd name="connsiteX1" fmla="*/ 114300 w 1570567"/>
              <a:gd name="connsiteY1" fmla="*/ 279400 h 2256367"/>
              <a:gd name="connsiteX2" fmla="*/ 0 w 1570567"/>
              <a:gd name="connsiteY2" fmla="*/ 491067 h 2256367"/>
              <a:gd name="connsiteX3" fmla="*/ 279400 w 1570567"/>
              <a:gd name="connsiteY3" fmla="*/ 2256367 h 2256367"/>
              <a:gd name="connsiteX4" fmla="*/ 1261534 w 1570567"/>
              <a:gd name="connsiteY4" fmla="*/ 1854200 h 2256367"/>
              <a:gd name="connsiteX5" fmla="*/ 1570567 w 1570567"/>
              <a:gd name="connsiteY5" fmla="*/ 1773767 h 2256367"/>
              <a:gd name="connsiteX6" fmla="*/ 956734 w 1570567"/>
              <a:gd name="connsiteY6" fmla="*/ 0 h 225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0567" h="2256367">
                <a:moveTo>
                  <a:pt x="956734" y="0"/>
                </a:moveTo>
                <a:lnTo>
                  <a:pt x="114300" y="279400"/>
                </a:lnTo>
                <a:lnTo>
                  <a:pt x="0" y="491067"/>
                </a:lnTo>
                <a:lnTo>
                  <a:pt x="279400" y="2256367"/>
                </a:lnTo>
                <a:lnTo>
                  <a:pt x="1261534" y="1854200"/>
                </a:lnTo>
                <a:lnTo>
                  <a:pt x="1570567" y="1773767"/>
                </a:lnTo>
                <a:lnTo>
                  <a:pt x="95673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DC176D6-691E-2B01-8F63-ECCAEF487D38}"/>
              </a:ext>
            </a:extLst>
          </p:cNvPr>
          <p:cNvSpPr txBox="1"/>
          <p:nvPr/>
        </p:nvSpPr>
        <p:spPr>
          <a:xfrm rot="20465663">
            <a:off x="4645884" y="3186508"/>
            <a:ext cx="16654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位置指定道路　幅員６ｍ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DB99796-9031-A186-5643-6649CE280E57}"/>
              </a:ext>
            </a:extLst>
          </p:cNvPr>
          <p:cNvSpPr txBox="1"/>
          <p:nvPr/>
        </p:nvSpPr>
        <p:spPr>
          <a:xfrm rot="21414611">
            <a:off x="4479569" y="1831344"/>
            <a:ext cx="269327" cy="21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7CFE8FD-7F74-C577-B715-54E9BA82B143}"/>
              </a:ext>
            </a:extLst>
          </p:cNvPr>
          <p:cNvSpPr txBox="1"/>
          <p:nvPr/>
        </p:nvSpPr>
        <p:spPr>
          <a:xfrm rot="21414611">
            <a:off x="5244349" y="1576413"/>
            <a:ext cx="269327" cy="21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②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2DBC34-240D-D8D6-538C-EC611D0B2D78}"/>
              </a:ext>
            </a:extLst>
          </p:cNvPr>
          <p:cNvSpPr txBox="1"/>
          <p:nvPr/>
        </p:nvSpPr>
        <p:spPr>
          <a:xfrm rot="21414611">
            <a:off x="4322078" y="2012384"/>
            <a:ext cx="66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220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㎡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66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坪）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B86A8E1-D15E-D047-A24C-3F23527A4B45}"/>
              </a:ext>
            </a:extLst>
          </p:cNvPr>
          <p:cNvSpPr txBox="1"/>
          <p:nvPr/>
        </p:nvSpPr>
        <p:spPr>
          <a:xfrm rot="21414611">
            <a:off x="5090650" y="1747729"/>
            <a:ext cx="66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217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㎡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65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坪）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496DF7C-5272-2978-E71D-277A7B986BFB}"/>
              </a:ext>
            </a:extLst>
          </p:cNvPr>
          <p:cNvSpPr txBox="1"/>
          <p:nvPr/>
        </p:nvSpPr>
        <p:spPr>
          <a:xfrm rot="21414611">
            <a:off x="4604123" y="2681746"/>
            <a:ext cx="269327" cy="21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③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394144E-F669-3613-6213-8751692FF5ED}"/>
              </a:ext>
            </a:extLst>
          </p:cNvPr>
          <p:cNvSpPr txBox="1"/>
          <p:nvPr/>
        </p:nvSpPr>
        <p:spPr>
          <a:xfrm rot="21414611">
            <a:off x="4444145" y="2841136"/>
            <a:ext cx="66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199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㎡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60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坪）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041466A-9774-28ED-A4E8-7A79EE5B3318}"/>
              </a:ext>
            </a:extLst>
          </p:cNvPr>
          <p:cNvSpPr txBox="1"/>
          <p:nvPr/>
        </p:nvSpPr>
        <p:spPr>
          <a:xfrm rot="21414611">
            <a:off x="5317206" y="2522668"/>
            <a:ext cx="66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201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㎡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60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坪）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C343D18-6FD1-F1F3-AB92-DCFE69B3C284}"/>
              </a:ext>
            </a:extLst>
          </p:cNvPr>
          <p:cNvSpPr txBox="1"/>
          <p:nvPr/>
        </p:nvSpPr>
        <p:spPr>
          <a:xfrm rot="21414611">
            <a:off x="5463276" y="2369448"/>
            <a:ext cx="269327" cy="21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⑤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7294C8C-7E73-2197-2B22-FCDA792A012F}"/>
              </a:ext>
            </a:extLst>
          </p:cNvPr>
          <p:cNvSpPr txBox="1"/>
          <p:nvPr/>
        </p:nvSpPr>
        <p:spPr>
          <a:xfrm rot="21414611">
            <a:off x="6464472" y="2811328"/>
            <a:ext cx="269327" cy="21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⑥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B4ED478-1C96-512A-36DB-C9C3463D36D2}"/>
              </a:ext>
            </a:extLst>
          </p:cNvPr>
          <p:cNvSpPr txBox="1"/>
          <p:nvPr/>
        </p:nvSpPr>
        <p:spPr>
          <a:xfrm rot="21414611">
            <a:off x="6301664" y="2980053"/>
            <a:ext cx="66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250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㎡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75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坪）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F9202C9-94A6-40BC-7E6A-184992ABA756}"/>
              </a:ext>
            </a:extLst>
          </p:cNvPr>
          <p:cNvSpPr txBox="1"/>
          <p:nvPr/>
        </p:nvSpPr>
        <p:spPr>
          <a:xfrm rot="21414611">
            <a:off x="5446181" y="3746310"/>
            <a:ext cx="66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185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㎡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56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坪）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A3F191F-A7B7-C7A0-3A3C-1AADEC98E0FA}"/>
              </a:ext>
            </a:extLst>
          </p:cNvPr>
          <p:cNvSpPr txBox="1"/>
          <p:nvPr/>
        </p:nvSpPr>
        <p:spPr>
          <a:xfrm rot="21414611">
            <a:off x="5587510" y="3583640"/>
            <a:ext cx="269327" cy="21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⑦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7AF54A4-CEC9-1DFF-18B8-6DAA7AE38850}"/>
              </a:ext>
            </a:extLst>
          </p:cNvPr>
          <p:cNvSpPr txBox="1"/>
          <p:nvPr/>
        </p:nvSpPr>
        <p:spPr>
          <a:xfrm rot="21414611">
            <a:off x="6227300" y="4224169"/>
            <a:ext cx="269327" cy="21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⑨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C723849-5079-60E7-8946-0962BF3AC3F4}"/>
              </a:ext>
            </a:extLst>
          </p:cNvPr>
          <p:cNvSpPr txBox="1"/>
          <p:nvPr/>
        </p:nvSpPr>
        <p:spPr>
          <a:xfrm rot="21414611">
            <a:off x="6069838" y="4410852"/>
            <a:ext cx="66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326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㎡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98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坪）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8403196-0D07-CC98-D46C-384C1E8DE40B}"/>
              </a:ext>
            </a:extLst>
          </p:cNvPr>
          <p:cNvSpPr txBox="1"/>
          <p:nvPr/>
        </p:nvSpPr>
        <p:spPr>
          <a:xfrm rot="21414611">
            <a:off x="4702503" y="4380755"/>
            <a:ext cx="66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契約済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DB6746C0-A957-75F5-0344-4521CD12B8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51" y="1338417"/>
            <a:ext cx="568167" cy="568167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CFA38CF-A863-89CC-E815-65DAC2151572}"/>
              </a:ext>
            </a:extLst>
          </p:cNvPr>
          <p:cNvSpPr txBox="1"/>
          <p:nvPr/>
        </p:nvSpPr>
        <p:spPr>
          <a:xfrm rot="20465663">
            <a:off x="4229512" y="1230695"/>
            <a:ext cx="16654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位置指定道路　幅員４ｍ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A69C97A-6C48-CDD2-496C-7B6AF2BCAC22}"/>
              </a:ext>
            </a:extLst>
          </p:cNvPr>
          <p:cNvSpPr txBox="1"/>
          <p:nvPr/>
        </p:nvSpPr>
        <p:spPr>
          <a:xfrm rot="21414611">
            <a:off x="4880551" y="4219751"/>
            <a:ext cx="269327" cy="21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⑧</a:t>
            </a: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C8E9E92D-FBB5-21B6-8793-250576C703F6}"/>
              </a:ext>
            </a:extLst>
          </p:cNvPr>
          <p:cNvSpPr>
            <a:spLocks noChangeAspect="1"/>
          </p:cNvSpPr>
          <p:nvPr/>
        </p:nvSpPr>
        <p:spPr>
          <a:xfrm>
            <a:off x="4812989" y="4355758"/>
            <a:ext cx="457424" cy="3395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0000"/>
                    </a:prst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成約</a:t>
            </a: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F7C6EE77-6B02-3ECC-6F7D-994442F45DC5}"/>
              </a:ext>
            </a:extLst>
          </p:cNvPr>
          <p:cNvSpPr>
            <a:spLocks noChangeAspect="1"/>
          </p:cNvSpPr>
          <p:nvPr/>
        </p:nvSpPr>
        <p:spPr>
          <a:xfrm>
            <a:off x="5395504" y="2514597"/>
            <a:ext cx="457424" cy="33704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0000"/>
                    </a:prst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申込</a:t>
            </a:r>
          </a:p>
        </p:txBody>
      </p:sp>
    </p:spTree>
    <p:extLst>
      <p:ext uri="{BB962C8B-B14F-4D97-AF65-F5344CB8AC3E}">
        <p14:creationId xmlns:p14="http://schemas.microsoft.com/office/powerpoint/2010/main" val="746332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804</Words>
  <Application>Microsoft Office PowerPoint</Application>
  <PresentationFormat>ワイド画面</PresentationFormat>
  <Paragraphs>140</Paragraphs>
  <Slides>7</Slides>
  <Notes>6</Notes>
  <HiddenSlides>6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HG丸ｺﾞｼｯｸM-PRO</vt:lpstr>
      <vt:lpstr>游ゴシック</vt:lpstr>
      <vt:lpstr>游ゴシック Light</vt:lpstr>
      <vt:lpstr>Arial</vt:lpstr>
      <vt:lpstr>Segoe UI Black</vt:lpstr>
      <vt:lpstr>Office テーマ</vt:lpstr>
      <vt:lpstr>Worksheet</vt:lpstr>
      <vt:lpstr>Microsoft Excel ワークシート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徹 阿部</dc:creator>
  <cp:lastModifiedBy>株式会社セイコウ</cp:lastModifiedBy>
  <cp:revision>21</cp:revision>
  <cp:lastPrinted>2024-11-20T02:43:12Z</cp:lastPrinted>
  <dcterms:created xsi:type="dcterms:W3CDTF">2024-11-12T03:06:08Z</dcterms:created>
  <dcterms:modified xsi:type="dcterms:W3CDTF">2025-10-07T01:08:03Z</dcterms:modified>
</cp:coreProperties>
</file>